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6"/>
  </p:notes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 id="270"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9" d="100"/>
          <a:sy n="59" d="100"/>
        </p:scale>
        <p:origin x="7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587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824B1-2665-4CBC-B76A-1FD6F34289F8}"/>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45CFC9CA-0507-474C-8686-26D48B9180BD}"/>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F4EEEB-E6F5-4347-9EB6-B1F7E28B0FE3}"/>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5" name="Footer Placeholder 4">
            <a:extLst>
              <a:ext uri="{FF2B5EF4-FFF2-40B4-BE49-F238E27FC236}">
                <a16:creationId xmlns:a16="http://schemas.microsoft.com/office/drawing/2014/main" id="{EBEC28D2-353F-458B-ADAE-F6A37CE02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DE56DB-CCCF-499E-8144-9C6712E6123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74232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E1AE-A691-4BEC-B63B-2E0B5FC713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C06886-44C4-4C37-9ABC-BE8DA7BCA3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851111-ECF8-4E10-8930-813D20ACB551}"/>
              </a:ext>
            </a:extLst>
          </p:cNvPr>
          <p:cNvSpPr>
            <a:spLocks noGrp="1"/>
          </p:cNvSpPr>
          <p:nvPr>
            <p:ph type="dt" sz="half" idx="10"/>
          </p:nvPr>
        </p:nvSpPr>
        <p:spPr/>
        <p:txBody>
          <a:bodyPr/>
          <a:lstStyle/>
          <a:p>
            <a:fld id="{55C6B4A9-1611-4792-9094-5F34BCA07E0B}" type="datetimeFigureOut">
              <a:rPr lang="en-US" smtClean="0"/>
              <a:t>10/30/2025</a:t>
            </a:fld>
            <a:endParaRPr lang="en-US" dirty="0"/>
          </a:p>
        </p:txBody>
      </p:sp>
      <p:sp>
        <p:nvSpPr>
          <p:cNvPr id="5" name="Footer Placeholder 4">
            <a:extLst>
              <a:ext uri="{FF2B5EF4-FFF2-40B4-BE49-F238E27FC236}">
                <a16:creationId xmlns:a16="http://schemas.microsoft.com/office/drawing/2014/main" id="{C9A091CB-45AE-403A-BA89-BF233450DA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286C80-DF40-460B-B510-BCF0DBE482A0}"/>
              </a:ext>
            </a:extLst>
          </p:cNvPr>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2821377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07A676-CB7D-43D5-A0C6-D87823A31922}"/>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089D29-10A4-47A0-9015-00EF99E9B294}"/>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F17B2E-F169-4114-B7A0-167700105B05}"/>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5" name="Footer Placeholder 4">
            <a:extLst>
              <a:ext uri="{FF2B5EF4-FFF2-40B4-BE49-F238E27FC236}">
                <a16:creationId xmlns:a16="http://schemas.microsoft.com/office/drawing/2014/main" id="{FD92CA78-ADF5-466B-97F0-880214FEEB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757055-C6A9-467C-A6B2-A2FE0A2A41E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73275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62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676F-EB5A-469C-AE68-E7C04AC5AD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2F2841-D410-439A-8078-AFF7A186C2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D82BE-9057-4459-B731-DEB7A0EBB8CE}"/>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5" name="Footer Placeholder 4">
            <a:extLst>
              <a:ext uri="{FF2B5EF4-FFF2-40B4-BE49-F238E27FC236}">
                <a16:creationId xmlns:a16="http://schemas.microsoft.com/office/drawing/2014/main" id="{39A11281-C12C-4F8F-8AE9-7E32490AA0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421E13-C39F-43CD-977C-62F707A6471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246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D236-4EB2-46CC-84F1-B31DCB921F11}"/>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CE6BC8-D541-44B4-9B63-78925B4908ED}"/>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70DBD4-8B3A-49BE-8891-52E3636F57ED}"/>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5" name="Footer Placeholder 4">
            <a:extLst>
              <a:ext uri="{FF2B5EF4-FFF2-40B4-BE49-F238E27FC236}">
                <a16:creationId xmlns:a16="http://schemas.microsoft.com/office/drawing/2014/main" id="{262629B2-EA2D-4831-8453-D19487B379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23D520-40DA-4261-BBE6-13B71C43870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90893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04CA-3DED-4AA7-BECC-84847735B7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F2C1FA-1452-4DA2-B8D9-D6EEB4BC45D3}"/>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B417E6-2773-4E29-B5C3-BB4F144A4DAF}"/>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0CC404E-C411-484F-A5BC-E1A6ACA2C8CB}"/>
              </a:ext>
            </a:extLst>
          </p:cNvPr>
          <p:cNvSpPr>
            <a:spLocks noGrp="1"/>
          </p:cNvSpPr>
          <p:nvPr>
            <p:ph type="dt" sz="half" idx="10"/>
          </p:nvPr>
        </p:nvSpPr>
        <p:spPr/>
        <p:txBody>
          <a:bodyPr/>
          <a:lstStyle/>
          <a:p>
            <a:fld id="{EB712588-04B1-427B-82EE-E8DB90309F08}" type="datetimeFigureOut">
              <a:rPr lang="en-US" smtClean="0"/>
              <a:t>10/30/2025</a:t>
            </a:fld>
            <a:endParaRPr lang="en-US" dirty="0"/>
          </a:p>
        </p:txBody>
      </p:sp>
      <p:sp>
        <p:nvSpPr>
          <p:cNvPr id="6" name="Footer Placeholder 5">
            <a:extLst>
              <a:ext uri="{FF2B5EF4-FFF2-40B4-BE49-F238E27FC236}">
                <a16:creationId xmlns:a16="http://schemas.microsoft.com/office/drawing/2014/main" id="{2AB553D4-B20D-4FFF-AF83-7B3813C9C8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66C8D1-32FE-4157-B410-26887279D533}"/>
              </a:ext>
            </a:extLst>
          </p:cNvPr>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4066495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58C6-30DF-48F5-9F0D-E1D9AD39FF8B}"/>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3D3420-6A52-4916-87A1-E833632FF9D6}"/>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E6E8F1F2-FB26-44AF-813B-2C50AED46A1A}"/>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53AA97-942B-460B-8ACA-E86CE6DD3740}"/>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48852865-D110-4DE9-A80D-6307EC57D50C}"/>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CE5FFC-9D63-4784-96D5-C3F063D72338}"/>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8" name="Footer Placeholder 7">
            <a:extLst>
              <a:ext uri="{FF2B5EF4-FFF2-40B4-BE49-F238E27FC236}">
                <a16:creationId xmlns:a16="http://schemas.microsoft.com/office/drawing/2014/main" id="{14152DFC-0C4F-489C-BE08-3D8D2E6A57D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7BA33DB-2752-4297-AED9-80A2E4E4D47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992436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E3624-1BB9-4406-A19A-D028452B4B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72E3B8-CFB4-470A-9D92-C96D9E3FA1C1}"/>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4" name="Footer Placeholder 3">
            <a:extLst>
              <a:ext uri="{FF2B5EF4-FFF2-40B4-BE49-F238E27FC236}">
                <a16:creationId xmlns:a16="http://schemas.microsoft.com/office/drawing/2014/main" id="{90B8B1CB-FA9F-4E5B-A809-5F89645C1D2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9BABD5-1065-4F0B-A2E4-43162852BC1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65440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36F4ED-FCDD-4B0F-B529-63B13C9C2BE2}"/>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3" name="Footer Placeholder 2">
            <a:extLst>
              <a:ext uri="{FF2B5EF4-FFF2-40B4-BE49-F238E27FC236}">
                <a16:creationId xmlns:a16="http://schemas.microsoft.com/office/drawing/2014/main" id="{78AE92DC-AB4E-4D15-8B0D-5A6F37948E0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CE34AB4-D81F-4969-8BC8-0074A2EE7FC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02315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1336-E296-46E4-9221-5030AF096918}"/>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F06A848-180D-4326-B5E2-79511DB86247}"/>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71E8EA-93EE-4A82-A5B4-B736E3523870}"/>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F5AE3B66-8A67-49E9-BF71-E23ECB06BB8C}"/>
              </a:ext>
            </a:extLst>
          </p:cNvPr>
          <p:cNvSpPr>
            <a:spLocks noGrp="1"/>
          </p:cNvSpPr>
          <p:nvPr>
            <p:ph type="dt" sz="half" idx="10"/>
          </p:nvPr>
        </p:nvSpPr>
        <p:spPr/>
        <p:txBody>
          <a:bodyPr/>
          <a:lstStyle/>
          <a:p>
            <a:fld id="{42A54C80-263E-416B-A8E0-580EDEADCBDC}" type="datetimeFigureOut">
              <a:rPr lang="en-US" smtClean="0"/>
              <a:t>10/30/2025</a:t>
            </a:fld>
            <a:endParaRPr lang="en-US" dirty="0"/>
          </a:p>
        </p:txBody>
      </p:sp>
      <p:sp>
        <p:nvSpPr>
          <p:cNvPr id="6" name="Footer Placeholder 5">
            <a:extLst>
              <a:ext uri="{FF2B5EF4-FFF2-40B4-BE49-F238E27FC236}">
                <a16:creationId xmlns:a16="http://schemas.microsoft.com/office/drawing/2014/main" id="{A05C3AF1-0402-4415-8D89-E61AB3CD260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F9487E-24FF-4B3C-A020-8F3D1946EDFD}"/>
              </a:ext>
            </a:extLst>
          </p:cNvPr>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2844626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62446-1E65-4E78-B49A-577EFB5A826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4CE48C-FECD-4C1E-8D14-DB75D14A57D8}"/>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3D3B802A-2063-454F-8D7A-B4D497D4A843}"/>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5B1B7225-CF8C-4714-BAE7-3E31753A3502}"/>
              </a:ext>
            </a:extLst>
          </p:cNvPr>
          <p:cNvSpPr>
            <a:spLocks noGrp="1"/>
          </p:cNvSpPr>
          <p:nvPr>
            <p:ph type="dt" sz="half" idx="10"/>
          </p:nvPr>
        </p:nvSpPr>
        <p:spPr/>
        <p:txBody>
          <a:bodyPr/>
          <a:lstStyle/>
          <a:p>
            <a:fld id="{B61BEF0D-F0BB-DE4B-95CE-6DB70DBA9567}" type="datetimeFigureOut">
              <a:rPr lang="en-US" smtClean="0"/>
              <a:pPr/>
              <a:t>10/30/2025</a:t>
            </a:fld>
            <a:endParaRPr lang="en-US" dirty="0"/>
          </a:p>
        </p:txBody>
      </p:sp>
      <p:sp>
        <p:nvSpPr>
          <p:cNvPr id="6" name="Footer Placeholder 5">
            <a:extLst>
              <a:ext uri="{FF2B5EF4-FFF2-40B4-BE49-F238E27FC236}">
                <a16:creationId xmlns:a16="http://schemas.microsoft.com/office/drawing/2014/main" id="{76B3B579-934F-4CD1-B2EE-192878B5C6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414C79-B919-4981-9481-22DDDCBFB67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93268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6F43FC-1B95-44B6-A933-76C40B87428E}"/>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62B86C-C9B2-4EC9-AD94-5A3EAC3D89BA}"/>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0EDDCE-B98B-4C47-89E1-1DD67C3D3857}"/>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B61BEF0D-F0BB-DE4B-95CE-6DB70DBA9567}" type="datetimeFigureOut">
              <a:rPr lang="en-US" smtClean="0"/>
              <a:pPr/>
              <a:t>10/30/2025</a:t>
            </a:fld>
            <a:endParaRPr lang="en-US" dirty="0"/>
          </a:p>
        </p:txBody>
      </p:sp>
      <p:sp>
        <p:nvSpPr>
          <p:cNvPr id="5" name="Footer Placeholder 4">
            <a:extLst>
              <a:ext uri="{FF2B5EF4-FFF2-40B4-BE49-F238E27FC236}">
                <a16:creationId xmlns:a16="http://schemas.microsoft.com/office/drawing/2014/main" id="{5C412ED1-2577-469C-A52F-0566EE6D3710}"/>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15DAB3-714A-4FE1-8763-1FB9C2AB8F47}"/>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55536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CC212E3-3C5F-4237-A53C-4C43FC081112}"/>
              </a:ext>
            </a:extLst>
          </p:cNvPr>
          <p:cNvPicPr>
            <a:picLocks noChangeAspect="1"/>
          </p:cNvPicPr>
          <p:nvPr/>
        </p:nvPicPr>
        <p:blipFill>
          <a:blip r:embed="rId2"/>
          <a:stretch>
            <a:fillRect/>
          </a:stretch>
        </p:blipFill>
        <p:spPr>
          <a:xfrm>
            <a:off x="0" y="0"/>
            <a:ext cx="14630400" cy="8238744"/>
          </a:xfrm>
          <a:prstGeom prst="rect">
            <a:avLst/>
          </a:prstGeom>
        </p:spPr>
      </p:pic>
      <p:pic>
        <p:nvPicPr>
          <p:cNvPr id="3" name="Picture 2">
            <a:extLst>
              <a:ext uri="{FF2B5EF4-FFF2-40B4-BE49-F238E27FC236}">
                <a16:creationId xmlns:a16="http://schemas.microsoft.com/office/drawing/2014/main" id="{E1B7438C-A907-4B2F-AE0A-C8110A8F93C8}"/>
              </a:ext>
            </a:extLst>
          </p:cNvPr>
          <p:cNvPicPr>
            <a:picLocks noChangeAspect="1"/>
          </p:cNvPicPr>
          <p:nvPr/>
        </p:nvPicPr>
        <p:blipFill>
          <a:blip r:embed="rId3"/>
          <a:stretch>
            <a:fillRect/>
          </a:stretch>
        </p:blipFill>
        <p:spPr>
          <a:xfrm>
            <a:off x="816429" y="374028"/>
            <a:ext cx="12066814" cy="1928301"/>
          </a:xfrm>
          <a:prstGeom prst="rect">
            <a:avLst/>
          </a:prstGeom>
        </p:spPr>
      </p:pic>
      <p:sp>
        <p:nvSpPr>
          <p:cNvPr id="6" name="TextBox 5">
            <a:extLst>
              <a:ext uri="{FF2B5EF4-FFF2-40B4-BE49-F238E27FC236}">
                <a16:creationId xmlns:a16="http://schemas.microsoft.com/office/drawing/2014/main" id="{49B67ABD-C870-4ED2-929D-2C290F7DA54B}"/>
              </a:ext>
            </a:extLst>
          </p:cNvPr>
          <p:cNvSpPr txBox="1"/>
          <p:nvPr/>
        </p:nvSpPr>
        <p:spPr>
          <a:xfrm>
            <a:off x="2522764" y="3253026"/>
            <a:ext cx="9584872" cy="861774"/>
          </a:xfrm>
          <a:prstGeom prst="rect">
            <a:avLst/>
          </a:prstGeom>
          <a:noFill/>
        </p:spPr>
        <p:txBody>
          <a:bodyPr wrap="square" rtlCol="0">
            <a:spAutoFit/>
          </a:bodyPr>
          <a:lstStyle/>
          <a:p>
            <a:r>
              <a:rPr lang="en-GB" sz="3200" b="1" dirty="0">
                <a:solidFill>
                  <a:schemeClr val="tx1"/>
                </a:solidFill>
                <a:latin typeface="Arial Black" panose="020B0A04020102020204" pitchFamily="34" charset="0"/>
              </a:rPr>
              <a:t>ECO-FRIENDLY SHOPPING INTERFACE</a:t>
            </a:r>
            <a:endParaRPr lang="en-IN" sz="3200" b="1" dirty="0">
              <a:solidFill>
                <a:schemeClr val="tx1"/>
              </a:solidFill>
              <a:latin typeface="Arial Black" panose="020B0A04020102020204" pitchFamily="34" charset="0"/>
            </a:endParaRPr>
          </a:p>
          <a:p>
            <a:endParaRPr lang="en-IN" dirty="0"/>
          </a:p>
        </p:txBody>
      </p:sp>
      <p:sp>
        <p:nvSpPr>
          <p:cNvPr id="7" name="TextBox 6">
            <a:extLst>
              <a:ext uri="{FF2B5EF4-FFF2-40B4-BE49-F238E27FC236}">
                <a16:creationId xmlns:a16="http://schemas.microsoft.com/office/drawing/2014/main" id="{B1CB7FCB-C230-4EDF-9137-22D90908137D}"/>
              </a:ext>
            </a:extLst>
          </p:cNvPr>
          <p:cNvSpPr txBox="1"/>
          <p:nvPr/>
        </p:nvSpPr>
        <p:spPr>
          <a:xfrm>
            <a:off x="3167743" y="4784271"/>
            <a:ext cx="7413171" cy="2954655"/>
          </a:xfrm>
          <a:prstGeom prst="rect">
            <a:avLst/>
          </a:prstGeom>
          <a:noFill/>
        </p:spPr>
        <p:txBody>
          <a:bodyPr wrap="square" rtlCol="0">
            <a:spAutoFit/>
          </a:bodyPr>
          <a:lstStyle/>
          <a:p>
            <a:r>
              <a:rPr lang="en-GB" sz="2400" b="1" dirty="0"/>
              <a:t>PRESENTED BY :</a:t>
            </a:r>
          </a:p>
          <a:p>
            <a:pPr lvl="5"/>
            <a:r>
              <a:rPr lang="en-GB" sz="2400" b="1" dirty="0"/>
              <a:t>Vidhya G U </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r>
              <a:rPr lang="en-GB" sz="2400" b="1" dirty="0" err="1"/>
              <a:t>Srila</a:t>
            </a:r>
            <a:r>
              <a:rPr lang="en-GB" sz="2400" b="1" dirty="0"/>
              <a:t> S</a:t>
            </a:r>
            <a:r>
              <a:rPr lang="en-US" sz="2400" b="1" dirty="0">
                <a:latin typeface="Times New Roman" panose="02020603050405020304" pitchFamily="18" charset="0"/>
                <a:ea typeface="Inter" panose="020B0604020202020204" charset="0"/>
                <a:cs typeface="Times New Roman" panose="02020603050405020304" pitchFamily="18" charset="0"/>
              </a:rPr>
              <a:t> (3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YEAR/IT)</a:t>
            </a:r>
            <a:endParaRPr lang="en-GB" sz="2400" b="1" dirty="0"/>
          </a:p>
          <a:p>
            <a:pPr lvl="5"/>
            <a:r>
              <a:rPr lang="en-GB" sz="2400" b="1" dirty="0"/>
              <a:t>Mahalakshmi K </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r>
              <a:rPr lang="en-GB" sz="2400" b="1" dirty="0" err="1"/>
              <a:t>Anusuya</a:t>
            </a:r>
            <a:r>
              <a:rPr lang="en-GB" sz="2400" b="1" dirty="0"/>
              <a:t> M </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r>
              <a:rPr lang="en-GB" sz="2400" b="1" dirty="0"/>
              <a:t>Leka B</a:t>
            </a:r>
            <a:r>
              <a:rPr lang="en-US" sz="2400" b="1" dirty="0">
                <a:latin typeface="Times New Roman" panose="02020603050405020304" pitchFamily="18" charset="0"/>
                <a:ea typeface="Inter" panose="020B0604020202020204" charset="0"/>
                <a:cs typeface="Times New Roman" panose="02020603050405020304" pitchFamily="18" charset="0"/>
              </a:rPr>
              <a:t>(3</a:t>
            </a:r>
            <a:r>
              <a:rPr lang="en-US" sz="2400" b="1" baseline="30000" dirty="0">
                <a:latin typeface="Times New Roman" panose="02020603050405020304" pitchFamily="18" charset="0"/>
                <a:ea typeface="Inter" panose="020B0604020202020204" charset="0"/>
                <a:cs typeface="Times New Roman" panose="02020603050405020304" pitchFamily="18" charset="0"/>
              </a:rPr>
              <a:t>rd</a:t>
            </a:r>
            <a:r>
              <a:rPr lang="en-US" sz="2400" b="1" dirty="0">
                <a:latin typeface="Times New Roman" panose="02020603050405020304" pitchFamily="18" charset="0"/>
                <a:ea typeface="Inter" panose="020B0604020202020204" charset="0"/>
                <a:cs typeface="Times New Roman" panose="02020603050405020304" pitchFamily="18" charset="0"/>
              </a:rPr>
              <a:t>YEAR/AI&amp;DS)</a:t>
            </a:r>
          </a:p>
          <a:p>
            <a:pPr lvl="5"/>
            <a:endParaRPr lang="en-IN" sz="2400" dirty="0"/>
          </a:p>
          <a:p>
            <a:endParaRPr lang="en-IN" dirty="0"/>
          </a:p>
        </p:txBody>
      </p:sp>
    </p:spTree>
    <p:extLst>
      <p:ext uri="{BB962C8B-B14F-4D97-AF65-F5344CB8AC3E}">
        <p14:creationId xmlns:p14="http://schemas.microsoft.com/office/powerpoint/2010/main" val="3102740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138928" y="2331720"/>
            <a:ext cx="4370832" cy="4370832"/>
          </a:xfrm>
          <a:prstGeom prst="rect">
            <a:avLst/>
          </a:prstGeom>
        </p:spPr>
      </p:pic>
      <p:pic>
        <p:nvPicPr>
          <p:cNvPr id="4" name="Image 2" descr="preencoded.png"/>
          <p:cNvPicPr>
            <a:picLocks noChangeAspect="1"/>
          </p:cNvPicPr>
          <p:nvPr/>
        </p:nvPicPr>
        <p:blipFill>
          <a:blip r:embed="rId5"/>
          <a:stretch>
            <a:fillRect/>
          </a:stretch>
        </p:blipFill>
        <p:spPr>
          <a:xfrm>
            <a:off x="5138928" y="2331720"/>
            <a:ext cx="4370832" cy="4370832"/>
          </a:xfrm>
          <a:prstGeom prst="rect">
            <a:avLst/>
          </a:prstGeom>
        </p:spPr>
      </p:pic>
      <p:pic>
        <p:nvPicPr>
          <p:cNvPr id="5" name="Image 3" descr="preencoded.png"/>
          <p:cNvPicPr>
            <a:picLocks noChangeAspect="1"/>
          </p:cNvPicPr>
          <p:nvPr/>
        </p:nvPicPr>
        <p:blipFill>
          <a:blip r:embed="rId6"/>
          <a:stretch>
            <a:fillRect/>
          </a:stretch>
        </p:blipFill>
        <p:spPr>
          <a:xfrm>
            <a:off x="5138928" y="2331720"/>
            <a:ext cx="4370832" cy="4370832"/>
          </a:xfrm>
          <a:prstGeom prst="rect">
            <a:avLst/>
          </a:prstGeom>
        </p:spPr>
      </p:pic>
      <p:sp>
        <p:nvSpPr>
          <p:cNvPr id="6" name="Text 0"/>
          <p:cNvSpPr/>
          <p:nvPr/>
        </p:nvSpPr>
        <p:spPr>
          <a:xfrm>
            <a:off x="795528" y="1124712"/>
            <a:ext cx="13048488" cy="585216"/>
          </a:xfrm>
          <a:prstGeom prst="rect">
            <a:avLst/>
          </a:prstGeom>
          <a:noFill/>
          <a:ln/>
        </p:spPr>
        <p:txBody>
          <a:bodyPr wrap="none" lIns="0" tIns="0" rIns="0" bIns="0" rtlCol="0" anchor="ctr"/>
          <a:lstStyle/>
          <a:p>
            <a:pPr marL="0" indent="0" algn="l">
              <a:lnSpc>
                <a:spcPts val="4550"/>
              </a:lnSpc>
              <a:buNone/>
            </a:pPr>
            <a:r>
              <a:rPr lang="en-US" sz="303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Conclusion and Call to Action</a:t>
            </a:r>
            <a:endParaRPr lang="en-US" sz="3030" dirty="0"/>
          </a:p>
        </p:txBody>
      </p:sp>
      <p:sp>
        <p:nvSpPr>
          <p:cNvPr id="7" name="Text 1"/>
          <p:cNvSpPr/>
          <p:nvPr/>
        </p:nvSpPr>
        <p:spPr>
          <a:xfrm>
            <a:off x="896112" y="3648456"/>
            <a:ext cx="3575304" cy="365760"/>
          </a:xfrm>
          <a:prstGeom prst="rect">
            <a:avLst/>
          </a:prstGeom>
          <a:noFill/>
          <a:ln/>
        </p:spPr>
        <p:txBody>
          <a:bodyPr wrap="none" lIns="0" tIns="0" rIns="0" bIns="0" rtlCol="0" anchor="ctr"/>
          <a:lstStyle/>
          <a:p>
            <a:pPr marL="0" indent="0" algn="r">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Embracing Sustainability</a:t>
            </a:r>
            <a:endParaRPr lang="en-US" sz="1890" dirty="0"/>
          </a:p>
        </p:txBody>
      </p:sp>
      <p:sp>
        <p:nvSpPr>
          <p:cNvPr id="8" name="Text 2"/>
          <p:cNvSpPr/>
          <p:nvPr/>
        </p:nvSpPr>
        <p:spPr>
          <a:xfrm>
            <a:off x="896112" y="4233672"/>
            <a:ext cx="3575304" cy="1161288"/>
          </a:xfrm>
          <a:prstGeom prst="rect">
            <a:avLst/>
          </a:prstGeom>
          <a:noFill/>
          <a:ln/>
        </p:spPr>
        <p:txBody>
          <a:bodyPr wrap="square" lIns="0" tIns="0" rIns="0" bIns="0" rtlCol="0" anchor="ctr"/>
          <a:lstStyle/>
          <a:p>
            <a:pPr marL="0" indent="0" algn="r">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It's vital for online marketplaces to evolve and incorporate sustainability insights into their platforms for a better shopping experience.</a:t>
            </a:r>
            <a:endParaRPr lang="en-US" sz="1510" dirty="0"/>
          </a:p>
        </p:txBody>
      </p:sp>
      <p:sp>
        <p:nvSpPr>
          <p:cNvPr id="9" name="Text 3"/>
          <p:cNvSpPr/>
          <p:nvPr/>
        </p:nvSpPr>
        <p:spPr>
          <a:xfrm>
            <a:off x="5715000" y="4315968"/>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1890" dirty="0"/>
          </a:p>
        </p:txBody>
      </p:sp>
      <p:sp>
        <p:nvSpPr>
          <p:cNvPr id="10" name="Text 4"/>
          <p:cNvSpPr/>
          <p:nvPr/>
        </p:nvSpPr>
        <p:spPr>
          <a:xfrm>
            <a:off x="8010144" y="2990088"/>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1890" dirty="0"/>
          </a:p>
        </p:txBody>
      </p:sp>
      <p:sp>
        <p:nvSpPr>
          <p:cNvPr id="11" name="Text 5"/>
          <p:cNvSpPr/>
          <p:nvPr/>
        </p:nvSpPr>
        <p:spPr>
          <a:xfrm>
            <a:off x="8010144" y="5641848"/>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1890" dirty="0"/>
          </a:p>
        </p:txBody>
      </p:sp>
      <p:sp>
        <p:nvSpPr>
          <p:cNvPr id="12" name="Text 6"/>
          <p:cNvSpPr/>
          <p:nvPr/>
        </p:nvSpPr>
        <p:spPr>
          <a:xfrm>
            <a:off x="9793224" y="2130552"/>
            <a:ext cx="3959352" cy="365760"/>
          </a:xfrm>
          <a:prstGeom prst="rect">
            <a:avLst/>
          </a:prstGeom>
          <a:noFill/>
          <a:ln/>
        </p:spPr>
        <p:txBody>
          <a:bodyPr wrap="none" lIns="0" tIns="0" rIns="0" bIns="0" rtlCol="0" anchor="ctr"/>
          <a:lstStyle/>
          <a:p>
            <a:pPr marL="0" indent="0" algn="l">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Informed Decision-Making</a:t>
            </a:r>
            <a:endParaRPr lang="en-US" sz="1890" dirty="0"/>
          </a:p>
        </p:txBody>
      </p:sp>
      <p:sp>
        <p:nvSpPr>
          <p:cNvPr id="13" name="Text 7"/>
          <p:cNvSpPr/>
          <p:nvPr/>
        </p:nvSpPr>
        <p:spPr>
          <a:xfrm>
            <a:off x="9793224" y="2715768"/>
            <a:ext cx="3959352" cy="1453896"/>
          </a:xfrm>
          <a:prstGeom prst="rect">
            <a:avLst/>
          </a:prstGeom>
          <a:noFill/>
          <a:ln/>
        </p:spPr>
        <p:txBody>
          <a:bodyPr wrap="square" lIns="0" tIns="0" rIns="0" bIns="0" rtlCol="0" anchor="ctr"/>
          <a:lstStyle/>
          <a:p>
            <a:pPr marL="0" indent="0" algn="l">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By designing an effective eco-conscious shopping interface, we can empower consumers to make informed, responsible purchasing decisions leading towards a sustainable future.</a:t>
            </a:r>
            <a:endParaRPr lang="en-US" sz="1510" dirty="0"/>
          </a:p>
        </p:txBody>
      </p:sp>
      <p:sp>
        <p:nvSpPr>
          <p:cNvPr id="14" name="Text 8"/>
          <p:cNvSpPr/>
          <p:nvPr/>
        </p:nvSpPr>
        <p:spPr>
          <a:xfrm>
            <a:off x="9793224" y="4882896"/>
            <a:ext cx="3959352" cy="365760"/>
          </a:xfrm>
          <a:prstGeom prst="rect">
            <a:avLst/>
          </a:prstGeom>
          <a:noFill/>
          <a:ln/>
        </p:spPr>
        <p:txBody>
          <a:bodyPr wrap="none" lIns="0" tIns="0" rIns="0" bIns="0" rtlCol="0" anchor="ctr"/>
          <a:lstStyle/>
          <a:p>
            <a:pPr marL="0" indent="0" algn="l">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Collaboration is Key</a:t>
            </a:r>
            <a:endParaRPr lang="en-US" sz="1890" dirty="0"/>
          </a:p>
        </p:txBody>
      </p:sp>
      <p:sp>
        <p:nvSpPr>
          <p:cNvPr id="15" name="Text 9"/>
          <p:cNvSpPr/>
          <p:nvPr/>
        </p:nvSpPr>
        <p:spPr>
          <a:xfrm>
            <a:off x="9793224" y="5458968"/>
            <a:ext cx="3959352" cy="1453896"/>
          </a:xfrm>
          <a:prstGeom prst="rect">
            <a:avLst/>
          </a:prstGeom>
          <a:noFill/>
          <a:ln/>
        </p:spPr>
        <p:txBody>
          <a:bodyPr wrap="square" lIns="0" tIns="0" rIns="0" bIns="0" rtlCol="0" anchor="ctr"/>
          <a:lstStyle/>
          <a:p>
            <a:pPr marL="0" indent="0" algn="l">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Businesses, consumers, and organizations must work together to foster practices that emphasize sustainability in everyday purchasing habits and behaviors.</a:t>
            </a:r>
            <a:endParaRPr lang="en-US" sz="151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3200400"/>
            <a:ext cx="1243584" cy="1243584"/>
          </a:xfrm>
          <a:prstGeom prst="rect">
            <a:avLst/>
          </a:prstGeom>
        </p:spPr>
      </p:pic>
      <p:pic>
        <p:nvPicPr>
          <p:cNvPr id="4" name="Image 2" descr="preencoded.png"/>
          <p:cNvPicPr>
            <a:picLocks noChangeAspect="1"/>
          </p:cNvPicPr>
          <p:nvPr/>
        </p:nvPicPr>
        <p:blipFill>
          <a:blip r:embed="rId5"/>
          <a:stretch>
            <a:fillRect/>
          </a:stretch>
        </p:blipFill>
        <p:spPr>
          <a:xfrm>
            <a:off x="5340096" y="3200400"/>
            <a:ext cx="1088136" cy="1243584"/>
          </a:xfrm>
          <a:prstGeom prst="rect">
            <a:avLst/>
          </a:prstGeom>
        </p:spPr>
      </p:pic>
      <p:pic>
        <p:nvPicPr>
          <p:cNvPr id="5" name="Image 3" descr="preencoded.png"/>
          <p:cNvPicPr>
            <a:picLocks noChangeAspect="1"/>
          </p:cNvPicPr>
          <p:nvPr/>
        </p:nvPicPr>
        <p:blipFill>
          <a:blip r:embed="rId6"/>
          <a:stretch>
            <a:fillRect/>
          </a:stretch>
        </p:blipFill>
        <p:spPr>
          <a:xfrm>
            <a:off x="9720072" y="3200400"/>
            <a:ext cx="1243584" cy="1243584"/>
          </a:xfrm>
          <a:prstGeom prst="rect">
            <a:avLst/>
          </a:prstGeom>
        </p:spPr>
      </p:pic>
      <p:sp>
        <p:nvSpPr>
          <p:cNvPr id="6" name="Text 0"/>
          <p:cNvSpPr/>
          <p:nvPr/>
        </p:nvSpPr>
        <p:spPr>
          <a:xfrm>
            <a:off x="795528" y="2267712"/>
            <a:ext cx="13048488" cy="685800"/>
          </a:xfrm>
          <a:prstGeom prst="rect">
            <a:avLst/>
          </a:prstGeom>
          <a:noFill/>
          <a:ln/>
        </p:spPr>
        <p:txBody>
          <a:bodyPr wrap="none" lIns="0" tIns="0" rIns="0" bIns="0" rtlCol="0" anchor="ctr"/>
          <a:lstStyle/>
          <a:p>
            <a:pPr marL="0" indent="0" algn="l">
              <a:lnSpc>
                <a:spcPts val="5350"/>
              </a:lnSpc>
              <a:buNone/>
            </a:pPr>
            <a:r>
              <a:rPr lang="en-US" sz="357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Consumer Behavior and Sustainability References</a:t>
            </a:r>
            <a:endParaRPr lang="en-US" sz="3570" dirty="0"/>
          </a:p>
        </p:txBody>
      </p:sp>
      <p:sp>
        <p:nvSpPr>
          <p:cNvPr id="7" name="Text 1"/>
          <p:cNvSpPr/>
          <p:nvPr/>
        </p:nvSpPr>
        <p:spPr>
          <a:xfrm>
            <a:off x="795528" y="4663440"/>
            <a:ext cx="412394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Publications</a:t>
            </a:r>
            <a:endParaRPr lang="en-US" sz="2230" dirty="0"/>
          </a:p>
        </p:txBody>
      </p:sp>
      <p:sp>
        <p:nvSpPr>
          <p:cNvPr id="8" name="Text 2"/>
          <p:cNvSpPr/>
          <p:nvPr/>
        </p:nvSpPr>
        <p:spPr>
          <a:xfrm>
            <a:off x="795528" y="5294376"/>
            <a:ext cx="4123944" cy="685800"/>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Insights on consumer behavior and sustainability trends.</a:t>
            </a:r>
            <a:endParaRPr lang="en-US" sz="1780" dirty="0"/>
          </a:p>
        </p:txBody>
      </p:sp>
      <p:sp>
        <p:nvSpPr>
          <p:cNvPr id="9" name="Text 3"/>
          <p:cNvSpPr/>
          <p:nvPr/>
        </p:nvSpPr>
        <p:spPr>
          <a:xfrm>
            <a:off x="5257800" y="4663440"/>
            <a:ext cx="412394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Research Studies</a:t>
            </a:r>
            <a:endParaRPr lang="en-US" sz="2230" dirty="0"/>
          </a:p>
        </p:txBody>
      </p:sp>
      <p:sp>
        <p:nvSpPr>
          <p:cNvPr id="10" name="Text 4"/>
          <p:cNvSpPr/>
          <p:nvPr/>
        </p:nvSpPr>
        <p:spPr>
          <a:xfrm>
            <a:off x="5257800" y="5294376"/>
            <a:ext cx="4123944" cy="685800"/>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Studies emphasizing the role of eco-friendly practices.</a:t>
            </a:r>
            <a:endParaRPr lang="en-US" sz="1780" dirty="0"/>
          </a:p>
        </p:txBody>
      </p:sp>
      <p:sp>
        <p:nvSpPr>
          <p:cNvPr id="11" name="Text 5"/>
          <p:cNvSpPr/>
          <p:nvPr/>
        </p:nvSpPr>
        <p:spPr>
          <a:xfrm>
            <a:off x="9720072" y="4663440"/>
            <a:ext cx="412394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Eco-Certification Reports</a:t>
            </a:r>
            <a:endParaRPr lang="en-US" sz="2230" dirty="0"/>
          </a:p>
        </p:txBody>
      </p:sp>
      <p:sp>
        <p:nvSpPr>
          <p:cNvPr id="12" name="Text 6"/>
          <p:cNvSpPr/>
          <p:nvPr/>
        </p:nvSpPr>
        <p:spPr>
          <a:xfrm>
            <a:off x="9720072" y="5294376"/>
            <a:ext cx="4123944" cy="685800"/>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Impact of transparency in consumer purchasing decisions.</a:t>
            </a:r>
            <a:endParaRPr lang="en-US" sz="178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47688" y="2843784"/>
            <a:ext cx="7196328" cy="1810512"/>
          </a:xfrm>
          <a:prstGeom prst="rect">
            <a:avLst/>
          </a:prstGeom>
        </p:spPr>
      </p:pic>
      <p:pic>
        <p:nvPicPr>
          <p:cNvPr id="5" name="Image 3" descr="preencoded.png"/>
          <p:cNvPicPr>
            <a:picLocks noChangeAspect="1"/>
          </p:cNvPicPr>
          <p:nvPr/>
        </p:nvPicPr>
        <p:blipFill>
          <a:blip r:embed="rId6"/>
          <a:stretch>
            <a:fillRect/>
          </a:stretch>
        </p:blipFill>
        <p:spPr>
          <a:xfrm>
            <a:off x="6647688" y="4873752"/>
            <a:ext cx="7196328" cy="1472184"/>
          </a:xfrm>
          <a:prstGeom prst="rect">
            <a:avLst/>
          </a:prstGeom>
        </p:spPr>
      </p:pic>
      <p:pic>
        <p:nvPicPr>
          <p:cNvPr id="6" name="Image 4" descr="preencoded.png"/>
          <p:cNvPicPr>
            <a:picLocks noChangeAspect="1"/>
          </p:cNvPicPr>
          <p:nvPr/>
        </p:nvPicPr>
        <p:blipFill>
          <a:blip r:embed="rId7"/>
          <a:stretch>
            <a:fillRect/>
          </a:stretch>
        </p:blipFill>
        <p:spPr>
          <a:xfrm>
            <a:off x="7388352" y="2916936"/>
            <a:ext cx="6455664" cy="1810512"/>
          </a:xfrm>
          <a:prstGeom prst="rect">
            <a:avLst/>
          </a:prstGeom>
        </p:spPr>
      </p:pic>
      <p:pic>
        <p:nvPicPr>
          <p:cNvPr id="7" name="Image 5" descr="preencoded.png"/>
          <p:cNvPicPr>
            <a:picLocks noChangeAspect="1"/>
          </p:cNvPicPr>
          <p:nvPr/>
        </p:nvPicPr>
        <p:blipFill>
          <a:blip r:embed="rId8"/>
          <a:stretch>
            <a:fillRect/>
          </a:stretch>
        </p:blipFill>
        <p:spPr>
          <a:xfrm>
            <a:off x="7388352" y="4946904"/>
            <a:ext cx="6455664" cy="1472184"/>
          </a:xfrm>
          <a:prstGeom prst="rect">
            <a:avLst/>
          </a:prstGeom>
        </p:spPr>
      </p:pic>
      <p:pic>
        <p:nvPicPr>
          <p:cNvPr id="8" name="Image 6" descr="preencoded.png"/>
          <p:cNvPicPr>
            <a:picLocks noChangeAspect="1"/>
          </p:cNvPicPr>
          <p:nvPr/>
        </p:nvPicPr>
        <p:blipFill>
          <a:blip r:embed="rId9"/>
          <a:stretch>
            <a:fillRect/>
          </a:stretch>
        </p:blipFill>
        <p:spPr>
          <a:xfrm>
            <a:off x="6647688" y="2843784"/>
            <a:ext cx="512064" cy="512064"/>
          </a:xfrm>
          <a:prstGeom prst="rect">
            <a:avLst/>
          </a:prstGeom>
        </p:spPr>
      </p:pic>
      <p:pic>
        <p:nvPicPr>
          <p:cNvPr id="9" name="Image 7" descr="preencoded.png"/>
          <p:cNvPicPr>
            <a:picLocks noChangeAspect="1"/>
          </p:cNvPicPr>
          <p:nvPr/>
        </p:nvPicPr>
        <p:blipFill>
          <a:blip r:embed="rId9"/>
          <a:stretch>
            <a:fillRect/>
          </a:stretch>
        </p:blipFill>
        <p:spPr>
          <a:xfrm>
            <a:off x="6647688" y="4873752"/>
            <a:ext cx="512064" cy="512064"/>
          </a:xfrm>
          <a:prstGeom prst="rect">
            <a:avLst/>
          </a:prstGeom>
        </p:spPr>
      </p:pic>
      <p:sp>
        <p:nvSpPr>
          <p:cNvPr id="10" name="Text 0"/>
          <p:cNvSpPr/>
          <p:nvPr/>
        </p:nvSpPr>
        <p:spPr>
          <a:xfrm>
            <a:off x="6647688" y="1901952"/>
            <a:ext cx="7196328" cy="685800"/>
          </a:xfrm>
          <a:prstGeom prst="rect">
            <a:avLst/>
          </a:prstGeom>
          <a:noFill/>
          <a:ln/>
        </p:spPr>
        <p:txBody>
          <a:bodyPr wrap="none" lIns="0" tIns="0" rIns="0" bIns="0" rtlCol="0" anchor="ctr"/>
          <a:lstStyle/>
          <a:p>
            <a:pPr marL="0" indent="0" algn="l">
              <a:lnSpc>
                <a:spcPts val="5350"/>
              </a:lnSpc>
              <a:buNone/>
            </a:pPr>
            <a:r>
              <a:rPr lang="en-US" sz="357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Acknowledgments</a:t>
            </a:r>
            <a:endParaRPr lang="en-US" sz="3570" dirty="0"/>
          </a:p>
        </p:txBody>
      </p:sp>
      <p:sp>
        <p:nvSpPr>
          <p:cNvPr id="11" name="Text 1"/>
          <p:cNvSpPr/>
          <p:nvPr/>
        </p:nvSpPr>
        <p:spPr>
          <a:xfrm>
            <a:off x="6803136" y="2816352"/>
            <a:ext cx="210312" cy="566928"/>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2670" dirty="0"/>
          </a:p>
        </p:txBody>
      </p:sp>
      <p:sp>
        <p:nvSpPr>
          <p:cNvPr id="12" name="Text 2"/>
          <p:cNvSpPr/>
          <p:nvPr/>
        </p:nvSpPr>
        <p:spPr>
          <a:xfrm>
            <a:off x="7388352" y="2916936"/>
            <a:ext cx="645566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Sustainability Experts</a:t>
            </a:r>
            <a:endParaRPr lang="en-US" sz="2230" dirty="0"/>
          </a:p>
        </p:txBody>
      </p:sp>
      <p:sp>
        <p:nvSpPr>
          <p:cNvPr id="13" name="Text 3"/>
          <p:cNvSpPr/>
          <p:nvPr/>
        </p:nvSpPr>
        <p:spPr>
          <a:xfrm>
            <a:off x="7388352" y="3547872"/>
            <a:ext cx="6455664" cy="1024128"/>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 special thanks to sustainability experts and researchers whose insights guided the development of this eco-conscious shopping interface concept.</a:t>
            </a:r>
            <a:endParaRPr lang="en-US" sz="1780" dirty="0"/>
          </a:p>
        </p:txBody>
      </p:sp>
      <p:sp>
        <p:nvSpPr>
          <p:cNvPr id="14" name="Text 4"/>
          <p:cNvSpPr/>
          <p:nvPr/>
        </p:nvSpPr>
        <p:spPr>
          <a:xfrm>
            <a:off x="6803136" y="4846320"/>
            <a:ext cx="210312" cy="566928"/>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2670" dirty="0"/>
          </a:p>
        </p:txBody>
      </p:sp>
      <p:sp>
        <p:nvSpPr>
          <p:cNvPr id="15" name="Text 5"/>
          <p:cNvSpPr/>
          <p:nvPr/>
        </p:nvSpPr>
        <p:spPr>
          <a:xfrm>
            <a:off x="7388352" y="4946904"/>
            <a:ext cx="645566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Advocacy Organizations</a:t>
            </a:r>
            <a:endParaRPr lang="en-US" sz="2230" dirty="0"/>
          </a:p>
        </p:txBody>
      </p:sp>
      <p:sp>
        <p:nvSpPr>
          <p:cNvPr id="16" name="Text 6"/>
          <p:cNvSpPr/>
          <p:nvPr/>
        </p:nvSpPr>
        <p:spPr>
          <a:xfrm>
            <a:off x="7388352" y="5577840"/>
            <a:ext cx="6455664" cy="685800"/>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Recognition of the role of organizations advocating for eco-friendly practices and consumer awareness.</a:t>
            </a:r>
            <a:endParaRPr lang="en-US" sz="17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2020824"/>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2020824"/>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279392" y="4023360"/>
            <a:ext cx="1143000" cy="1143000"/>
          </a:xfrm>
          <a:prstGeom prst="rect">
            <a:avLst/>
          </a:prstGeom>
        </p:spPr>
      </p:pic>
      <p:pic>
        <p:nvPicPr>
          <p:cNvPr id="6" name="Image 4" descr="preencoded.png"/>
          <p:cNvPicPr>
            <a:picLocks noChangeAspect="1"/>
          </p:cNvPicPr>
          <p:nvPr/>
        </p:nvPicPr>
        <p:blipFill>
          <a:blip r:embed="rId6"/>
          <a:stretch>
            <a:fillRect/>
          </a:stretch>
        </p:blipFill>
        <p:spPr>
          <a:xfrm>
            <a:off x="9226296" y="4023360"/>
            <a:ext cx="1143000" cy="1143000"/>
          </a:xfrm>
          <a:prstGeom prst="rect">
            <a:avLst/>
          </a:prstGeom>
        </p:spPr>
      </p:pic>
      <p:sp>
        <p:nvSpPr>
          <p:cNvPr id="7" name="Text 0"/>
          <p:cNvSpPr/>
          <p:nvPr/>
        </p:nvSpPr>
        <p:spPr>
          <a:xfrm>
            <a:off x="795528" y="1088136"/>
            <a:ext cx="13048488" cy="685800"/>
          </a:xfrm>
          <a:prstGeom prst="rect">
            <a:avLst/>
          </a:prstGeom>
          <a:noFill/>
          <a:ln/>
        </p:spPr>
        <p:txBody>
          <a:bodyPr wrap="none" lIns="0" tIns="0" rIns="0" bIns="0" rtlCol="0" anchor="ctr"/>
          <a:lstStyle/>
          <a:p>
            <a:pPr marL="0" indent="0" algn="l">
              <a:lnSpc>
                <a:spcPts val="5350"/>
              </a:lnSpc>
              <a:buNone/>
            </a:pPr>
            <a:r>
              <a:rPr lang="en-US" sz="357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Questions &amp; Discussion</a:t>
            </a:r>
            <a:endParaRPr lang="en-US" sz="3570" dirty="0"/>
          </a:p>
        </p:txBody>
      </p:sp>
      <p:sp>
        <p:nvSpPr>
          <p:cNvPr id="8" name="Text 1"/>
          <p:cNvSpPr/>
          <p:nvPr/>
        </p:nvSpPr>
        <p:spPr>
          <a:xfrm>
            <a:off x="914400" y="3401568"/>
            <a:ext cx="3054096" cy="429768"/>
          </a:xfrm>
          <a:prstGeom prst="rect">
            <a:avLst/>
          </a:prstGeom>
          <a:noFill/>
          <a:ln/>
        </p:spPr>
        <p:txBody>
          <a:bodyPr wrap="none" lIns="0" tIns="0" rIns="0" bIns="0" rtlCol="0" anchor="ctr"/>
          <a:lstStyle/>
          <a:p>
            <a:pPr marL="0" indent="0" algn="r">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Open Discussion</a:t>
            </a:r>
            <a:endParaRPr lang="en-US" sz="2230" dirty="0"/>
          </a:p>
        </p:txBody>
      </p:sp>
      <p:sp>
        <p:nvSpPr>
          <p:cNvPr id="9" name="Text 2"/>
          <p:cNvSpPr/>
          <p:nvPr/>
        </p:nvSpPr>
        <p:spPr>
          <a:xfrm>
            <a:off x="914400" y="4078224"/>
            <a:ext cx="3054096" cy="1700784"/>
          </a:xfrm>
          <a:prstGeom prst="rect">
            <a:avLst/>
          </a:prstGeom>
          <a:noFill/>
          <a:ln/>
        </p:spPr>
        <p:txBody>
          <a:bodyPr wrap="square" lIns="0" tIns="0" rIns="0" bIns="0" rtlCol="0" anchor="ctr"/>
          <a:lstStyle/>
          <a:p>
            <a:pPr marL="0" indent="0" algn="r">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Open the floor to any questions or thoughts regarding the proposed eco-conscious shopping interface.</a:t>
            </a:r>
            <a:endParaRPr lang="en-US" sz="1780" dirty="0"/>
          </a:p>
        </p:txBody>
      </p:sp>
      <p:sp>
        <p:nvSpPr>
          <p:cNvPr id="10" name="Text 3"/>
          <p:cNvSpPr/>
          <p:nvPr/>
        </p:nvSpPr>
        <p:spPr>
          <a:xfrm>
            <a:off x="4764024" y="4352544"/>
            <a:ext cx="173736" cy="484632"/>
          </a:xfrm>
          <a:prstGeom prst="rect">
            <a:avLst/>
          </a:prstGeom>
          <a:noFill/>
          <a:ln/>
        </p:spPr>
        <p:txBody>
          <a:bodyPr wrap="none" lIns="0" tIns="0" rIns="0" bIns="0" rtlCol="0" anchor="ctr"/>
          <a:lstStyle/>
          <a:p>
            <a:pPr marL="0" indent="0" algn="l">
              <a:lnSpc>
                <a:spcPts val="2670"/>
              </a:lnSpc>
              <a:buNone/>
            </a:pPr>
            <a:r>
              <a:rPr lang="en-US" sz="223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2230" dirty="0"/>
          </a:p>
        </p:txBody>
      </p:sp>
      <p:sp>
        <p:nvSpPr>
          <p:cNvPr id="11" name="Text 4"/>
          <p:cNvSpPr/>
          <p:nvPr/>
        </p:nvSpPr>
        <p:spPr>
          <a:xfrm>
            <a:off x="9701784" y="4352544"/>
            <a:ext cx="173736" cy="484632"/>
          </a:xfrm>
          <a:prstGeom prst="rect">
            <a:avLst/>
          </a:prstGeom>
          <a:noFill/>
          <a:ln/>
        </p:spPr>
        <p:txBody>
          <a:bodyPr wrap="none" lIns="0" tIns="0" rIns="0" bIns="0" rtlCol="0" anchor="ctr"/>
          <a:lstStyle/>
          <a:p>
            <a:pPr marL="0" indent="0" algn="l">
              <a:lnSpc>
                <a:spcPts val="2670"/>
              </a:lnSpc>
              <a:buNone/>
            </a:pPr>
            <a:r>
              <a:rPr lang="en-US" sz="223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2230" dirty="0"/>
          </a:p>
        </p:txBody>
      </p:sp>
      <p:sp>
        <p:nvSpPr>
          <p:cNvPr id="12" name="Text 5"/>
          <p:cNvSpPr/>
          <p:nvPr/>
        </p:nvSpPr>
        <p:spPr>
          <a:xfrm>
            <a:off x="10680192" y="3566160"/>
            <a:ext cx="3054096"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Encourage Feedback</a:t>
            </a:r>
            <a:endParaRPr lang="en-US" sz="2230" dirty="0"/>
          </a:p>
        </p:txBody>
      </p:sp>
      <p:sp>
        <p:nvSpPr>
          <p:cNvPr id="13" name="Text 6"/>
          <p:cNvSpPr/>
          <p:nvPr/>
        </p:nvSpPr>
        <p:spPr>
          <a:xfrm>
            <a:off x="10680192" y="4251960"/>
            <a:ext cx="3054096" cy="1362456"/>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Encouraging feedback and suggestions to refine the concept further and enhance its effectiveness.</a:t>
            </a:r>
            <a:endParaRPr lang="en-US" sz="178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AA409F8-73E1-401D-A6D1-5F6641E0EFDD}"/>
              </a:ext>
            </a:extLst>
          </p:cNvPr>
          <p:cNvPicPr>
            <a:picLocks noChangeAspect="1"/>
          </p:cNvPicPr>
          <p:nvPr/>
        </p:nvPicPr>
        <p:blipFill>
          <a:blip r:embed="rId2"/>
          <a:stretch>
            <a:fillRect/>
          </a:stretch>
        </p:blipFill>
        <p:spPr>
          <a:xfrm>
            <a:off x="0" y="0"/>
            <a:ext cx="14630400" cy="8238744"/>
          </a:xfrm>
          <a:prstGeom prst="rect">
            <a:avLst/>
          </a:prstGeom>
        </p:spPr>
      </p:pic>
      <p:sp>
        <p:nvSpPr>
          <p:cNvPr id="3" name="TextBox 2">
            <a:extLst>
              <a:ext uri="{FF2B5EF4-FFF2-40B4-BE49-F238E27FC236}">
                <a16:creationId xmlns:a16="http://schemas.microsoft.com/office/drawing/2014/main" id="{0B0875FC-46B3-475C-B082-F59A0614C69F}"/>
              </a:ext>
            </a:extLst>
          </p:cNvPr>
          <p:cNvSpPr txBox="1"/>
          <p:nvPr/>
        </p:nvSpPr>
        <p:spPr>
          <a:xfrm>
            <a:off x="5110843" y="3560802"/>
            <a:ext cx="10727871" cy="1107996"/>
          </a:xfrm>
          <a:prstGeom prst="rect">
            <a:avLst/>
          </a:prstGeom>
          <a:noFill/>
        </p:spPr>
        <p:txBody>
          <a:bodyPr wrap="square" rtlCol="0">
            <a:spAutoFit/>
          </a:bodyPr>
          <a:lstStyle/>
          <a:p>
            <a:r>
              <a:rPr lang="en-GB" sz="6600" dirty="0"/>
              <a:t>THANK YOU</a:t>
            </a:r>
            <a:endParaRPr lang="en-IN" sz="6600" dirty="0"/>
          </a:p>
        </p:txBody>
      </p:sp>
    </p:spTree>
    <p:extLst>
      <p:ext uri="{BB962C8B-B14F-4D97-AF65-F5344CB8AC3E}">
        <p14:creationId xmlns:p14="http://schemas.microsoft.com/office/powerpoint/2010/main" val="2140372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795528" y="1499616"/>
            <a:ext cx="8074152" cy="2350008"/>
          </a:xfrm>
          <a:prstGeom prst="rect">
            <a:avLst/>
          </a:prstGeom>
          <a:noFill/>
          <a:ln/>
        </p:spPr>
        <p:txBody>
          <a:bodyPr wrap="square" lIns="0" tIns="0" rIns="0" bIns="0" rtlCol="0" anchor="ctr"/>
          <a:lstStyle/>
          <a:p>
            <a:pPr marL="0" indent="0" algn="l">
              <a:lnSpc>
                <a:spcPts val="9240"/>
              </a:lnSpc>
              <a:buNone/>
            </a:pPr>
            <a:r>
              <a:rPr lang="en-US" sz="616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Eco-conscious Shopping Interface</a:t>
            </a:r>
            <a:endParaRPr lang="en-US" sz="6160" dirty="0"/>
          </a:p>
        </p:txBody>
      </p:sp>
      <p:sp>
        <p:nvSpPr>
          <p:cNvPr id="5" name="Text 1"/>
          <p:cNvSpPr/>
          <p:nvPr/>
        </p:nvSpPr>
        <p:spPr>
          <a:xfrm>
            <a:off x="795528" y="4105656"/>
            <a:ext cx="8074152" cy="2386584"/>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As sustainability becomes more important to consumers, there is a growing awareness of the impact of their purchasing choices. However, many online shopping platforms fail to provide clear and transparent information about product sustainability. This lack of clarity makes it challenging for shoppers to make informed decisions that align with their values, highlighting the need for a dedicated eco-conscious shopping interface.</a:t>
            </a:r>
            <a:endParaRPr lang="en-US" sz="17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795528" y="950976"/>
            <a:ext cx="8074152" cy="649224"/>
          </a:xfrm>
          <a:prstGeom prst="rect">
            <a:avLst/>
          </a:prstGeom>
          <a:noFill/>
          <a:ln/>
        </p:spPr>
        <p:txBody>
          <a:bodyPr wrap="none" lIns="0" tIns="0" rIns="0" bIns="0" rtlCol="0" anchor="ctr"/>
          <a:lstStyle/>
          <a:p>
            <a:pPr marL="0" indent="0" algn="l">
              <a:lnSpc>
                <a:spcPts val="5090"/>
              </a:lnSpc>
              <a:buNone/>
            </a:pPr>
            <a:r>
              <a:rPr lang="en-US" sz="339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The Importance of Sustainability</a:t>
            </a:r>
            <a:endParaRPr lang="en-US" sz="3390" dirty="0"/>
          </a:p>
        </p:txBody>
      </p:sp>
      <p:sp>
        <p:nvSpPr>
          <p:cNvPr id="5" name="Text 1"/>
          <p:cNvSpPr/>
          <p:nvPr/>
        </p:nvSpPr>
        <p:spPr>
          <a:xfrm>
            <a:off x="1014984" y="2048256"/>
            <a:ext cx="7644384" cy="411480"/>
          </a:xfrm>
          <a:prstGeom prst="rect">
            <a:avLst/>
          </a:prstGeom>
          <a:noFill/>
          <a:ln/>
        </p:spPr>
        <p:txBody>
          <a:bodyPr wrap="none" lIns="0" tIns="0" rIns="0" bIns="0" rtlCol="0" anchor="ctr"/>
          <a:lstStyle/>
          <a:p>
            <a:pPr marL="0" indent="0" algn="l">
              <a:lnSpc>
                <a:spcPts val="3180"/>
              </a:lnSpc>
              <a:buNone/>
            </a:pPr>
            <a:r>
              <a:rPr lang="en-US" sz="21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Growing Consumer Awareness</a:t>
            </a:r>
            <a:endParaRPr lang="en-US" sz="2120" dirty="0"/>
          </a:p>
        </p:txBody>
      </p:sp>
      <p:sp>
        <p:nvSpPr>
          <p:cNvPr id="6" name="Text 2"/>
          <p:cNvSpPr/>
          <p:nvPr/>
        </p:nvSpPr>
        <p:spPr>
          <a:xfrm>
            <a:off x="1014984" y="2651760"/>
            <a:ext cx="7644384" cy="649224"/>
          </a:xfrm>
          <a:prstGeom prst="rect">
            <a:avLst/>
          </a:prstGeom>
          <a:noFill/>
          <a:ln/>
        </p:spPr>
        <p:txBody>
          <a:bodyPr wrap="square" lIns="0" tIns="0" rIns="0" bIns="0" rtlCol="0" anchor="ctr"/>
          <a:lstStyle/>
          <a:p>
            <a:pPr marL="0" indent="0" algn="l">
              <a:lnSpc>
                <a:spcPts val="2540"/>
              </a:lnSpc>
              <a:buNone/>
            </a:pPr>
            <a:r>
              <a:rPr lang="en-US" sz="16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As environmental issues gain media attention, consumers are more mindful of their ecological impact.</a:t>
            </a:r>
            <a:endParaRPr lang="en-US" sz="1690" dirty="0"/>
          </a:p>
        </p:txBody>
      </p:sp>
      <p:sp>
        <p:nvSpPr>
          <p:cNvPr id="7" name="Text 3"/>
          <p:cNvSpPr/>
          <p:nvPr/>
        </p:nvSpPr>
        <p:spPr>
          <a:xfrm>
            <a:off x="1014984" y="3941064"/>
            <a:ext cx="7644384" cy="411480"/>
          </a:xfrm>
          <a:prstGeom prst="rect">
            <a:avLst/>
          </a:prstGeom>
          <a:noFill/>
          <a:ln/>
        </p:spPr>
        <p:txBody>
          <a:bodyPr wrap="none" lIns="0" tIns="0" rIns="0" bIns="0" rtlCol="0" anchor="ctr"/>
          <a:lstStyle/>
          <a:p>
            <a:pPr marL="0" indent="0" algn="l">
              <a:lnSpc>
                <a:spcPts val="3180"/>
              </a:lnSpc>
              <a:buNone/>
            </a:pPr>
            <a:r>
              <a:rPr lang="en-US" sz="21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Impact on Purchasing Habits</a:t>
            </a:r>
            <a:endParaRPr lang="en-US" sz="2120" dirty="0"/>
          </a:p>
        </p:txBody>
      </p:sp>
      <p:sp>
        <p:nvSpPr>
          <p:cNvPr id="8" name="Text 4"/>
          <p:cNvSpPr/>
          <p:nvPr/>
        </p:nvSpPr>
        <p:spPr>
          <a:xfrm>
            <a:off x="1014984" y="4544568"/>
            <a:ext cx="7644384" cy="649224"/>
          </a:xfrm>
          <a:prstGeom prst="rect">
            <a:avLst/>
          </a:prstGeom>
          <a:noFill/>
          <a:ln/>
        </p:spPr>
        <p:txBody>
          <a:bodyPr wrap="square" lIns="0" tIns="0" rIns="0" bIns="0" rtlCol="0" anchor="ctr"/>
          <a:lstStyle/>
          <a:p>
            <a:pPr marL="0" indent="0" algn="l">
              <a:lnSpc>
                <a:spcPts val="2540"/>
              </a:lnSpc>
              <a:buNone/>
            </a:pPr>
            <a:r>
              <a:rPr lang="en-US" sz="16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Users are seeking brands that align with their values, influencing their purchase decisions.</a:t>
            </a:r>
            <a:endParaRPr lang="en-US" sz="1690" dirty="0"/>
          </a:p>
        </p:txBody>
      </p:sp>
      <p:sp>
        <p:nvSpPr>
          <p:cNvPr id="9" name="Text 5"/>
          <p:cNvSpPr/>
          <p:nvPr/>
        </p:nvSpPr>
        <p:spPr>
          <a:xfrm>
            <a:off x="1014984" y="5833872"/>
            <a:ext cx="7644384" cy="411480"/>
          </a:xfrm>
          <a:prstGeom prst="rect">
            <a:avLst/>
          </a:prstGeom>
          <a:noFill/>
          <a:ln/>
        </p:spPr>
        <p:txBody>
          <a:bodyPr wrap="none" lIns="0" tIns="0" rIns="0" bIns="0" rtlCol="0" anchor="ctr"/>
          <a:lstStyle/>
          <a:p>
            <a:pPr marL="0" indent="0" algn="l">
              <a:lnSpc>
                <a:spcPts val="3180"/>
              </a:lnSpc>
              <a:buNone/>
            </a:pPr>
            <a:r>
              <a:rPr lang="en-US" sz="212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Market Shift</a:t>
            </a:r>
            <a:endParaRPr lang="en-US" sz="2120" dirty="0"/>
          </a:p>
        </p:txBody>
      </p:sp>
      <p:sp>
        <p:nvSpPr>
          <p:cNvPr id="10" name="Text 6"/>
          <p:cNvSpPr/>
          <p:nvPr/>
        </p:nvSpPr>
        <p:spPr>
          <a:xfrm>
            <a:off x="1014984" y="6428232"/>
            <a:ext cx="7644384" cy="649224"/>
          </a:xfrm>
          <a:prstGeom prst="rect">
            <a:avLst/>
          </a:prstGeom>
          <a:noFill/>
          <a:ln/>
        </p:spPr>
        <p:txBody>
          <a:bodyPr wrap="square" lIns="0" tIns="0" rIns="0" bIns="0" rtlCol="0" anchor="ctr"/>
          <a:lstStyle/>
          <a:p>
            <a:pPr marL="0" indent="0" algn="l">
              <a:lnSpc>
                <a:spcPts val="2540"/>
              </a:lnSpc>
              <a:buNone/>
            </a:pPr>
            <a:r>
              <a:rPr lang="en-US" sz="16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Businesses that embrace sustainability may gain a competitive advantage.</a:t>
            </a:r>
            <a:endParaRPr lang="en-US" sz="169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138928" y="2734056"/>
            <a:ext cx="4370832" cy="4370832"/>
          </a:xfrm>
          <a:prstGeom prst="rect">
            <a:avLst/>
          </a:prstGeom>
        </p:spPr>
      </p:pic>
      <p:pic>
        <p:nvPicPr>
          <p:cNvPr id="4" name="Image 2" descr="preencoded.png"/>
          <p:cNvPicPr>
            <a:picLocks noChangeAspect="1"/>
          </p:cNvPicPr>
          <p:nvPr/>
        </p:nvPicPr>
        <p:blipFill>
          <a:blip r:embed="rId5"/>
          <a:stretch>
            <a:fillRect/>
          </a:stretch>
        </p:blipFill>
        <p:spPr>
          <a:xfrm>
            <a:off x="5138928" y="2734056"/>
            <a:ext cx="4370832" cy="4370832"/>
          </a:xfrm>
          <a:prstGeom prst="rect">
            <a:avLst/>
          </a:prstGeom>
        </p:spPr>
      </p:pic>
      <p:pic>
        <p:nvPicPr>
          <p:cNvPr id="5" name="Image 3" descr="preencoded.png"/>
          <p:cNvPicPr>
            <a:picLocks noChangeAspect="1"/>
          </p:cNvPicPr>
          <p:nvPr/>
        </p:nvPicPr>
        <p:blipFill>
          <a:blip r:embed="rId6"/>
          <a:stretch>
            <a:fillRect/>
          </a:stretch>
        </p:blipFill>
        <p:spPr>
          <a:xfrm>
            <a:off x="5138928" y="2734056"/>
            <a:ext cx="4370832" cy="4370832"/>
          </a:xfrm>
          <a:prstGeom prst="rect">
            <a:avLst/>
          </a:prstGeom>
        </p:spPr>
      </p:pic>
      <p:sp>
        <p:nvSpPr>
          <p:cNvPr id="6" name="Text 0"/>
          <p:cNvSpPr/>
          <p:nvPr/>
        </p:nvSpPr>
        <p:spPr>
          <a:xfrm>
            <a:off x="795528" y="1014984"/>
            <a:ext cx="13048488" cy="585216"/>
          </a:xfrm>
          <a:prstGeom prst="rect">
            <a:avLst/>
          </a:prstGeom>
          <a:noFill/>
          <a:ln/>
        </p:spPr>
        <p:txBody>
          <a:bodyPr wrap="none" lIns="0" tIns="0" rIns="0" bIns="0" rtlCol="0" anchor="ctr"/>
          <a:lstStyle/>
          <a:p>
            <a:pPr marL="0" indent="0" algn="l">
              <a:lnSpc>
                <a:spcPts val="4550"/>
              </a:lnSpc>
              <a:buNone/>
            </a:pPr>
            <a:r>
              <a:rPr lang="en-US" sz="303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Current Online Marketplace Challenges</a:t>
            </a:r>
            <a:endParaRPr lang="en-US" sz="3030" dirty="0"/>
          </a:p>
        </p:txBody>
      </p:sp>
      <p:sp>
        <p:nvSpPr>
          <p:cNvPr id="7" name="Text 1"/>
          <p:cNvSpPr/>
          <p:nvPr/>
        </p:nvSpPr>
        <p:spPr>
          <a:xfrm>
            <a:off x="795528" y="1810512"/>
            <a:ext cx="13048488" cy="585216"/>
          </a:xfrm>
          <a:prstGeom prst="rect">
            <a:avLst/>
          </a:prstGeom>
          <a:noFill/>
          <a:ln/>
        </p:spPr>
        <p:txBody>
          <a:bodyPr wrap="square" lIns="0" tIns="0" rIns="0" bIns="0" rtlCol="0" anchor="ctr"/>
          <a:lstStyle/>
          <a:p>
            <a:pPr marL="0" indent="0" algn="l">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The online marketplace faces several critical challenges that affect consumer awareness and sustainability. Addressing these issues is essential for promoting informed purchasing decisions and improving the shopping experience.</a:t>
            </a:r>
            <a:endParaRPr lang="en-US" sz="1510" dirty="0"/>
          </a:p>
        </p:txBody>
      </p:sp>
      <p:sp>
        <p:nvSpPr>
          <p:cNvPr id="8" name="Text 2"/>
          <p:cNvSpPr/>
          <p:nvPr/>
        </p:nvSpPr>
        <p:spPr>
          <a:xfrm>
            <a:off x="896112" y="4050792"/>
            <a:ext cx="3575304" cy="365760"/>
          </a:xfrm>
          <a:prstGeom prst="rect">
            <a:avLst/>
          </a:prstGeom>
          <a:noFill/>
          <a:ln/>
        </p:spPr>
        <p:txBody>
          <a:bodyPr wrap="none" lIns="0" tIns="0" rIns="0" bIns="0" rtlCol="0" anchor="ctr"/>
          <a:lstStyle/>
          <a:p>
            <a:pPr marL="0" indent="0" algn="r">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Lack of Transparency</a:t>
            </a:r>
            <a:endParaRPr lang="en-US" sz="1890" dirty="0"/>
          </a:p>
        </p:txBody>
      </p:sp>
      <p:sp>
        <p:nvSpPr>
          <p:cNvPr id="9" name="Text 3"/>
          <p:cNvSpPr/>
          <p:nvPr/>
        </p:nvSpPr>
        <p:spPr>
          <a:xfrm>
            <a:off x="896112" y="4626864"/>
            <a:ext cx="3575304" cy="1161288"/>
          </a:xfrm>
          <a:prstGeom prst="rect">
            <a:avLst/>
          </a:prstGeom>
          <a:noFill/>
          <a:ln/>
        </p:spPr>
        <p:txBody>
          <a:bodyPr wrap="square" lIns="0" tIns="0" rIns="0" bIns="0" rtlCol="0" anchor="ctr"/>
          <a:lstStyle/>
          <a:p>
            <a:pPr marL="0" indent="0" algn="r">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Many online shopping platforms do not provide clear information on the sustainability of products, hindering consumer choice and awareness.</a:t>
            </a:r>
            <a:endParaRPr lang="en-US" sz="1510" dirty="0"/>
          </a:p>
        </p:txBody>
      </p:sp>
      <p:sp>
        <p:nvSpPr>
          <p:cNvPr id="10" name="Text 4"/>
          <p:cNvSpPr/>
          <p:nvPr/>
        </p:nvSpPr>
        <p:spPr>
          <a:xfrm>
            <a:off x="6117336" y="4718304"/>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1890" dirty="0"/>
          </a:p>
        </p:txBody>
      </p:sp>
      <p:sp>
        <p:nvSpPr>
          <p:cNvPr id="11" name="Text 5"/>
          <p:cNvSpPr/>
          <p:nvPr/>
        </p:nvSpPr>
        <p:spPr>
          <a:xfrm>
            <a:off x="7808976" y="3739896"/>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1890" dirty="0"/>
          </a:p>
        </p:txBody>
      </p:sp>
      <p:sp>
        <p:nvSpPr>
          <p:cNvPr id="12" name="Text 6"/>
          <p:cNvSpPr/>
          <p:nvPr/>
        </p:nvSpPr>
        <p:spPr>
          <a:xfrm>
            <a:off x="7808976" y="5687568"/>
            <a:ext cx="155448" cy="411480"/>
          </a:xfrm>
          <a:prstGeom prst="rect">
            <a:avLst/>
          </a:prstGeom>
          <a:noFill/>
          <a:ln/>
        </p:spPr>
        <p:txBody>
          <a:bodyPr wrap="none" lIns="0" tIns="0" rIns="0" bIns="0" rtlCol="0" anchor="ctr"/>
          <a:lstStyle/>
          <a:p>
            <a:pPr marL="0" indent="0" algn="l">
              <a:lnSpc>
                <a:spcPts val="2270"/>
              </a:lnSpc>
              <a:buNone/>
            </a:pPr>
            <a:r>
              <a:rPr lang="en-US" sz="189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1890" dirty="0"/>
          </a:p>
        </p:txBody>
      </p:sp>
      <p:sp>
        <p:nvSpPr>
          <p:cNvPr id="13" name="Text 7"/>
          <p:cNvSpPr/>
          <p:nvPr/>
        </p:nvSpPr>
        <p:spPr>
          <a:xfrm>
            <a:off x="9793224" y="2816352"/>
            <a:ext cx="3959352" cy="365760"/>
          </a:xfrm>
          <a:prstGeom prst="rect">
            <a:avLst/>
          </a:prstGeom>
          <a:noFill/>
          <a:ln/>
        </p:spPr>
        <p:txBody>
          <a:bodyPr wrap="none" lIns="0" tIns="0" rIns="0" bIns="0" rtlCol="0" anchor="ctr"/>
          <a:lstStyle/>
          <a:p>
            <a:pPr marL="0" indent="0" algn="l">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Difficulties in Comparison</a:t>
            </a:r>
            <a:endParaRPr lang="en-US" sz="1890" dirty="0"/>
          </a:p>
        </p:txBody>
      </p:sp>
      <p:sp>
        <p:nvSpPr>
          <p:cNvPr id="14" name="Text 8"/>
          <p:cNvSpPr/>
          <p:nvPr/>
        </p:nvSpPr>
        <p:spPr>
          <a:xfrm>
            <a:off x="9793224" y="3401568"/>
            <a:ext cx="3959352" cy="1161288"/>
          </a:xfrm>
          <a:prstGeom prst="rect">
            <a:avLst/>
          </a:prstGeom>
          <a:noFill/>
          <a:ln/>
        </p:spPr>
        <p:txBody>
          <a:bodyPr wrap="square" lIns="0" tIns="0" rIns="0" bIns="0" rtlCol="0" anchor="ctr"/>
          <a:lstStyle/>
          <a:p>
            <a:pPr marL="0" indent="0" algn="l">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Shoppers struggle to find reliable eco-ratings and certifications, making informed decision-making cumbersome and complex.</a:t>
            </a:r>
            <a:endParaRPr lang="en-US" sz="1510" dirty="0"/>
          </a:p>
        </p:txBody>
      </p:sp>
      <p:sp>
        <p:nvSpPr>
          <p:cNvPr id="15" name="Text 9"/>
          <p:cNvSpPr/>
          <p:nvPr/>
        </p:nvSpPr>
        <p:spPr>
          <a:xfrm>
            <a:off x="9793224" y="5276088"/>
            <a:ext cx="3959352" cy="365760"/>
          </a:xfrm>
          <a:prstGeom prst="rect">
            <a:avLst/>
          </a:prstGeom>
          <a:noFill/>
          <a:ln/>
        </p:spPr>
        <p:txBody>
          <a:bodyPr wrap="none" lIns="0" tIns="0" rIns="0" bIns="0" rtlCol="0" anchor="ctr"/>
          <a:lstStyle/>
          <a:p>
            <a:pPr marL="0" indent="0" algn="l">
              <a:lnSpc>
                <a:spcPts val="2840"/>
              </a:lnSpc>
              <a:buNone/>
            </a:pPr>
            <a:r>
              <a:rPr lang="en-US" sz="189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Carbon Footprint Tracking</a:t>
            </a:r>
            <a:endParaRPr lang="en-US" sz="1890" dirty="0"/>
          </a:p>
        </p:txBody>
      </p:sp>
      <p:sp>
        <p:nvSpPr>
          <p:cNvPr id="16" name="Text 10"/>
          <p:cNvSpPr/>
          <p:nvPr/>
        </p:nvSpPr>
        <p:spPr>
          <a:xfrm>
            <a:off x="9793224" y="5852160"/>
            <a:ext cx="3959352" cy="1161288"/>
          </a:xfrm>
          <a:prstGeom prst="rect">
            <a:avLst/>
          </a:prstGeom>
          <a:noFill/>
          <a:ln/>
        </p:spPr>
        <p:txBody>
          <a:bodyPr wrap="square" lIns="0" tIns="0" rIns="0" bIns="0" rtlCol="0" anchor="ctr"/>
          <a:lstStyle/>
          <a:p>
            <a:pPr marL="0" indent="0" algn="l">
              <a:lnSpc>
                <a:spcPts val="2270"/>
              </a:lnSpc>
              <a:buNone/>
            </a:pPr>
            <a:r>
              <a:rPr lang="en-US" sz="151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Consumers lack tools to easily track their carbon footprints, limiting their ability to understand the environmental impact of their purchases.</a:t>
            </a:r>
            <a:endParaRPr lang="en-US" sz="151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95528" y="2843784"/>
            <a:ext cx="8074152" cy="1133856"/>
          </a:xfrm>
          <a:prstGeom prst="rect">
            <a:avLst/>
          </a:prstGeom>
        </p:spPr>
      </p:pic>
      <p:pic>
        <p:nvPicPr>
          <p:cNvPr id="5" name="Image 3" descr="preencoded.png"/>
          <p:cNvPicPr>
            <a:picLocks noChangeAspect="1"/>
          </p:cNvPicPr>
          <p:nvPr/>
        </p:nvPicPr>
        <p:blipFill>
          <a:blip r:embed="rId5"/>
          <a:stretch>
            <a:fillRect/>
          </a:stretch>
        </p:blipFill>
        <p:spPr>
          <a:xfrm>
            <a:off x="795528" y="4197096"/>
            <a:ext cx="8074152" cy="1133856"/>
          </a:xfrm>
          <a:prstGeom prst="rect">
            <a:avLst/>
          </a:prstGeom>
        </p:spPr>
      </p:pic>
      <p:pic>
        <p:nvPicPr>
          <p:cNvPr id="6" name="Image 4" descr="preencoded.png"/>
          <p:cNvPicPr>
            <a:picLocks noChangeAspect="1"/>
          </p:cNvPicPr>
          <p:nvPr/>
        </p:nvPicPr>
        <p:blipFill>
          <a:blip r:embed="rId6"/>
          <a:stretch>
            <a:fillRect/>
          </a:stretch>
        </p:blipFill>
        <p:spPr>
          <a:xfrm>
            <a:off x="795528" y="5550408"/>
            <a:ext cx="8074152" cy="1472184"/>
          </a:xfrm>
          <a:prstGeom prst="rect">
            <a:avLst/>
          </a:prstGeom>
        </p:spPr>
      </p:pic>
      <p:pic>
        <p:nvPicPr>
          <p:cNvPr id="7" name="Image 5" descr="preencoded.png"/>
          <p:cNvPicPr>
            <a:picLocks noChangeAspect="1"/>
          </p:cNvPicPr>
          <p:nvPr/>
        </p:nvPicPr>
        <p:blipFill>
          <a:blip r:embed="rId7"/>
          <a:stretch>
            <a:fillRect/>
          </a:stretch>
        </p:blipFill>
        <p:spPr>
          <a:xfrm>
            <a:off x="1536192" y="2926080"/>
            <a:ext cx="7333488" cy="1133856"/>
          </a:xfrm>
          <a:prstGeom prst="rect">
            <a:avLst/>
          </a:prstGeom>
        </p:spPr>
      </p:pic>
      <p:pic>
        <p:nvPicPr>
          <p:cNvPr id="8" name="Image 6" descr="preencoded.png"/>
          <p:cNvPicPr>
            <a:picLocks noChangeAspect="1"/>
          </p:cNvPicPr>
          <p:nvPr/>
        </p:nvPicPr>
        <p:blipFill>
          <a:blip r:embed="rId7"/>
          <a:stretch>
            <a:fillRect/>
          </a:stretch>
        </p:blipFill>
        <p:spPr>
          <a:xfrm>
            <a:off x="1536192" y="4270248"/>
            <a:ext cx="7333488" cy="1133856"/>
          </a:xfrm>
          <a:prstGeom prst="rect">
            <a:avLst/>
          </a:prstGeom>
        </p:spPr>
      </p:pic>
      <p:pic>
        <p:nvPicPr>
          <p:cNvPr id="9" name="Image 7" descr="preencoded.png"/>
          <p:cNvPicPr>
            <a:picLocks noChangeAspect="1"/>
          </p:cNvPicPr>
          <p:nvPr/>
        </p:nvPicPr>
        <p:blipFill>
          <a:blip r:embed="rId8"/>
          <a:stretch>
            <a:fillRect/>
          </a:stretch>
        </p:blipFill>
        <p:spPr>
          <a:xfrm>
            <a:off x="1536192" y="5623560"/>
            <a:ext cx="7333488" cy="1472184"/>
          </a:xfrm>
          <a:prstGeom prst="rect">
            <a:avLst/>
          </a:prstGeom>
        </p:spPr>
      </p:pic>
      <p:pic>
        <p:nvPicPr>
          <p:cNvPr id="10" name="Image 8" descr="preencoded.png"/>
          <p:cNvPicPr>
            <a:picLocks noChangeAspect="1"/>
          </p:cNvPicPr>
          <p:nvPr/>
        </p:nvPicPr>
        <p:blipFill>
          <a:blip r:embed="rId9"/>
          <a:stretch>
            <a:fillRect/>
          </a:stretch>
        </p:blipFill>
        <p:spPr>
          <a:xfrm>
            <a:off x="795528" y="2843784"/>
            <a:ext cx="512064" cy="512064"/>
          </a:xfrm>
          <a:prstGeom prst="rect">
            <a:avLst/>
          </a:prstGeom>
        </p:spPr>
      </p:pic>
      <p:pic>
        <p:nvPicPr>
          <p:cNvPr id="11" name="Image 9" descr="preencoded.png"/>
          <p:cNvPicPr>
            <a:picLocks noChangeAspect="1"/>
          </p:cNvPicPr>
          <p:nvPr/>
        </p:nvPicPr>
        <p:blipFill>
          <a:blip r:embed="rId9"/>
          <a:stretch>
            <a:fillRect/>
          </a:stretch>
        </p:blipFill>
        <p:spPr>
          <a:xfrm>
            <a:off x="795528" y="4197096"/>
            <a:ext cx="512064" cy="512064"/>
          </a:xfrm>
          <a:prstGeom prst="rect">
            <a:avLst/>
          </a:prstGeom>
        </p:spPr>
      </p:pic>
      <p:pic>
        <p:nvPicPr>
          <p:cNvPr id="12" name="Image 10" descr="preencoded.png"/>
          <p:cNvPicPr>
            <a:picLocks noChangeAspect="1"/>
          </p:cNvPicPr>
          <p:nvPr/>
        </p:nvPicPr>
        <p:blipFill>
          <a:blip r:embed="rId9"/>
          <a:stretch>
            <a:fillRect/>
          </a:stretch>
        </p:blipFill>
        <p:spPr>
          <a:xfrm>
            <a:off x="795528" y="5550408"/>
            <a:ext cx="512064" cy="512064"/>
          </a:xfrm>
          <a:prstGeom prst="rect">
            <a:avLst/>
          </a:prstGeom>
        </p:spPr>
      </p:pic>
      <p:sp>
        <p:nvSpPr>
          <p:cNvPr id="13" name="Text 0"/>
          <p:cNvSpPr/>
          <p:nvPr/>
        </p:nvSpPr>
        <p:spPr>
          <a:xfrm>
            <a:off x="795528" y="1225296"/>
            <a:ext cx="8074152" cy="1362456"/>
          </a:xfrm>
          <a:prstGeom prst="rect">
            <a:avLst/>
          </a:prstGeom>
          <a:noFill/>
          <a:ln/>
        </p:spPr>
        <p:txBody>
          <a:bodyPr wrap="square" lIns="0" tIns="0" rIns="0" bIns="0" rtlCol="0" anchor="ctr"/>
          <a:lstStyle/>
          <a:p>
            <a:pPr marL="0" indent="0" algn="l">
              <a:lnSpc>
                <a:spcPts val="5350"/>
              </a:lnSpc>
              <a:buNone/>
            </a:pPr>
            <a:r>
              <a:rPr lang="en-US" sz="357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Designing an Eco-Conscious Interface</a:t>
            </a:r>
            <a:endParaRPr lang="en-US" sz="3570" dirty="0"/>
          </a:p>
        </p:txBody>
      </p:sp>
      <p:sp>
        <p:nvSpPr>
          <p:cNvPr id="14" name="Text 1"/>
          <p:cNvSpPr/>
          <p:nvPr/>
        </p:nvSpPr>
        <p:spPr>
          <a:xfrm>
            <a:off x="950976" y="2816352"/>
            <a:ext cx="210312" cy="566928"/>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2670" dirty="0"/>
          </a:p>
        </p:txBody>
      </p:sp>
      <p:sp>
        <p:nvSpPr>
          <p:cNvPr id="15" name="Text 2"/>
          <p:cNvSpPr/>
          <p:nvPr/>
        </p:nvSpPr>
        <p:spPr>
          <a:xfrm>
            <a:off x="1536192" y="2926080"/>
            <a:ext cx="7333488"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User-Friendly Design</a:t>
            </a:r>
            <a:endParaRPr lang="en-US" sz="2230" dirty="0"/>
          </a:p>
        </p:txBody>
      </p:sp>
      <p:sp>
        <p:nvSpPr>
          <p:cNvPr id="16" name="Text 3"/>
          <p:cNvSpPr/>
          <p:nvPr/>
        </p:nvSpPr>
        <p:spPr>
          <a:xfrm>
            <a:off x="1536192" y="3547872"/>
            <a:ext cx="7333488" cy="347472"/>
          </a:xfrm>
          <a:prstGeom prst="rect">
            <a:avLst/>
          </a:prstGeom>
          <a:noFill/>
          <a:ln/>
        </p:spPr>
        <p:txBody>
          <a:bodyPr wrap="non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Prioritize ease of navigation for sustainability information.</a:t>
            </a:r>
            <a:endParaRPr lang="en-US" sz="1780" dirty="0"/>
          </a:p>
        </p:txBody>
      </p:sp>
      <p:sp>
        <p:nvSpPr>
          <p:cNvPr id="17" name="Text 4"/>
          <p:cNvSpPr/>
          <p:nvPr/>
        </p:nvSpPr>
        <p:spPr>
          <a:xfrm>
            <a:off x="950976" y="4169664"/>
            <a:ext cx="210312" cy="566928"/>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2670" dirty="0"/>
          </a:p>
        </p:txBody>
      </p:sp>
      <p:sp>
        <p:nvSpPr>
          <p:cNvPr id="18" name="Text 5"/>
          <p:cNvSpPr/>
          <p:nvPr/>
        </p:nvSpPr>
        <p:spPr>
          <a:xfrm>
            <a:off x="1536192" y="4270248"/>
            <a:ext cx="7333488"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Comparative Tools</a:t>
            </a:r>
            <a:endParaRPr lang="en-US" sz="2230" dirty="0"/>
          </a:p>
        </p:txBody>
      </p:sp>
      <p:sp>
        <p:nvSpPr>
          <p:cNvPr id="19" name="Text 6"/>
          <p:cNvSpPr/>
          <p:nvPr/>
        </p:nvSpPr>
        <p:spPr>
          <a:xfrm>
            <a:off x="1536192" y="4901184"/>
            <a:ext cx="7333488" cy="347472"/>
          </a:xfrm>
          <a:prstGeom prst="rect">
            <a:avLst/>
          </a:prstGeom>
          <a:noFill/>
          <a:ln/>
        </p:spPr>
        <p:txBody>
          <a:bodyPr wrap="non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Integrate features for side-by-side eco-rating evaluations.</a:t>
            </a:r>
            <a:endParaRPr lang="en-US" sz="1780" dirty="0"/>
          </a:p>
        </p:txBody>
      </p:sp>
      <p:sp>
        <p:nvSpPr>
          <p:cNvPr id="20" name="Text 7"/>
          <p:cNvSpPr/>
          <p:nvPr/>
        </p:nvSpPr>
        <p:spPr>
          <a:xfrm>
            <a:off x="950976" y="5522976"/>
            <a:ext cx="210312" cy="566928"/>
          </a:xfrm>
          <a:prstGeom prst="rect">
            <a:avLst/>
          </a:prstGeom>
          <a:noFill/>
          <a:ln/>
        </p:spPr>
        <p:txBody>
          <a:bodyPr wrap="none" lIns="0" tIns="0" rIns="0" bIns="0" rtlCol="0" anchor="ctr"/>
          <a:lstStyle/>
          <a:p>
            <a:pPr marL="0" indent="0" algn="l">
              <a:lnSpc>
                <a:spcPts val="3210"/>
              </a:lnSpc>
              <a:buNone/>
            </a:pPr>
            <a:r>
              <a:rPr lang="en-US" sz="26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2670" dirty="0"/>
          </a:p>
        </p:txBody>
      </p:sp>
      <p:sp>
        <p:nvSpPr>
          <p:cNvPr id="21" name="Text 8"/>
          <p:cNvSpPr/>
          <p:nvPr/>
        </p:nvSpPr>
        <p:spPr>
          <a:xfrm>
            <a:off x="1536192" y="5623560"/>
            <a:ext cx="7333488"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Carbon Footprint Calculator</a:t>
            </a:r>
            <a:endParaRPr lang="en-US" sz="2230" dirty="0"/>
          </a:p>
        </p:txBody>
      </p:sp>
      <p:sp>
        <p:nvSpPr>
          <p:cNvPr id="22" name="Text 9"/>
          <p:cNvSpPr/>
          <p:nvPr/>
        </p:nvSpPr>
        <p:spPr>
          <a:xfrm>
            <a:off x="1536192" y="6254496"/>
            <a:ext cx="7333488" cy="685800"/>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Implement a tracker for understanding personal environmental impact.</a:t>
            </a:r>
            <a:endParaRPr lang="en-US" sz="17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795528" y="2651760"/>
            <a:ext cx="1243584" cy="1243584"/>
          </a:xfrm>
          <a:prstGeom prst="rect">
            <a:avLst/>
          </a:prstGeom>
        </p:spPr>
      </p:pic>
      <p:pic>
        <p:nvPicPr>
          <p:cNvPr id="4" name="Image 2" descr="preencoded.png"/>
          <p:cNvPicPr>
            <a:picLocks noChangeAspect="1"/>
          </p:cNvPicPr>
          <p:nvPr/>
        </p:nvPicPr>
        <p:blipFill>
          <a:blip r:embed="rId5"/>
          <a:stretch>
            <a:fillRect/>
          </a:stretch>
        </p:blipFill>
        <p:spPr>
          <a:xfrm>
            <a:off x="5641848" y="2651760"/>
            <a:ext cx="466344" cy="1243584"/>
          </a:xfrm>
          <a:prstGeom prst="rect">
            <a:avLst/>
          </a:prstGeom>
        </p:spPr>
      </p:pic>
      <p:pic>
        <p:nvPicPr>
          <p:cNvPr id="5" name="Image 3" descr="preencoded.png"/>
          <p:cNvPicPr>
            <a:picLocks noChangeAspect="1"/>
          </p:cNvPicPr>
          <p:nvPr/>
        </p:nvPicPr>
        <p:blipFill>
          <a:blip r:embed="rId6"/>
          <a:stretch>
            <a:fillRect/>
          </a:stretch>
        </p:blipFill>
        <p:spPr>
          <a:xfrm>
            <a:off x="9720072" y="2651760"/>
            <a:ext cx="1243584" cy="1243584"/>
          </a:xfrm>
          <a:prstGeom prst="rect">
            <a:avLst/>
          </a:prstGeom>
        </p:spPr>
      </p:pic>
      <p:sp>
        <p:nvSpPr>
          <p:cNvPr id="6" name="Text 0"/>
          <p:cNvSpPr/>
          <p:nvPr/>
        </p:nvSpPr>
        <p:spPr>
          <a:xfrm>
            <a:off x="795528" y="1709928"/>
            <a:ext cx="13048488" cy="685800"/>
          </a:xfrm>
          <a:prstGeom prst="rect">
            <a:avLst/>
          </a:prstGeom>
          <a:noFill/>
          <a:ln/>
        </p:spPr>
        <p:txBody>
          <a:bodyPr wrap="none" lIns="0" tIns="0" rIns="0" bIns="0" rtlCol="0" anchor="ctr"/>
          <a:lstStyle/>
          <a:p>
            <a:pPr marL="0" indent="0" algn="l">
              <a:lnSpc>
                <a:spcPts val="5350"/>
              </a:lnSpc>
              <a:buNone/>
            </a:pPr>
            <a:r>
              <a:rPr lang="en-US" sz="357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Key Interface Features</a:t>
            </a:r>
            <a:endParaRPr lang="en-US" sz="3570" dirty="0"/>
          </a:p>
        </p:txBody>
      </p:sp>
      <p:sp>
        <p:nvSpPr>
          <p:cNvPr id="7" name="Text 1"/>
          <p:cNvSpPr/>
          <p:nvPr/>
        </p:nvSpPr>
        <p:spPr>
          <a:xfrm>
            <a:off x="795528" y="4114800"/>
            <a:ext cx="412394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Eco-Label Certification</a:t>
            </a:r>
            <a:endParaRPr lang="en-US" sz="2230" dirty="0"/>
          </a:p>
        </p:txBody>
      </p:sp>
      <p:sp>
        <p:nvSpPr>
          <p:cNvPr id="8" name="Text 2"/>
          <p:cNvSpPr/>
          <p:nvPr/>
        </p:nvSpPr>
        <p:spPr>
          <a:xfrm>
            <a:off x="795528" y="4745736"/>
            <a:ext cx="4123944" cy="1700784"/>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Displaying recognized eco-labels and certifications prominently will provide credibility, allowing consumers to confidently choose sustainable options.</a:t>
            </a:r>
            <a:endParaRPr lang="en-US" sz="1780" dirty="0"/>
          </a:p>
        </p:txBody>
      </p:sp>
      <p:sp>
        <p:nvSpPr>
          <p:cNvPr id="9" name="Text 3"/>
          <p:cNvSpPr/>
          <p:nvPr/>
        </p:nvSpPr>
        <p:spPr>
          <a:xfrm>
            <a:off x="5257800" y="4114800"/>
            <a:ext cx="4123944" cy="429768"/>
          </a:xfrm>
          <a:prstGeom prst="rect">
            <a:avLst/>
          </a:prstGeom>
          <a:noFill/>
          <a:ln/>
        </p:spPr>
        <p:txBody>
          <a:bodyPr wrap="non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Product Lifecycle Information</a:t>
            </a:r>
            <a:endParaRPr lang="en-US" sz="2230" dirty="0"/>
          </a:p>
        </p:txBody>
      </p:sp>
      <p:sp>
        <p:nvSpPr>
          <p:cNvPr id="10" name="Text 4"/>
          <p:cNvSpPr/>
          <p:nvPr/>
        </p:nvSpPr>
        <p:spPr>
          <a:xfrm>
            <a:off x="5257800" y="4745736"/>
            <a:ext cx="4123944" cy="1362456"/>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Offering insights into a product’s lifecycle—from production to disposal—enables a deeper understanding of its sustainability.</a:t>
            </a:r>
            <a:endParaRPr lang="en-US" sz="1780" dirty="0"/>
          </a:p>
        </p:txBody>
      </p:sp>
      <p:sp>
        <p:nvSpPr>
          <p:cNvPr id="11" name="Text 5"/>
          <p:cNvSpPr/>
          <p:nvPr/>
        </p:nvSpPr>
        <p:spPr>
          <a:xfrm>
            <a:off x="9720072" y="4114800"/>
            <a:ext cx="4123944" cy="859536"/>
          </a:xfrm>
          <a:prstGeom prst="rect">
            <a:avLst/>
          </a:prstGeom>
          <a:noFill/>
          <a:ln/>
        </p:spPr>
        <p:txBody>
          <a:bodyPr wrap="square" lIns="0" tIns="0" rIns="0" bIns="0" rtlCol="0" anchor="ctr"/>
          <a:lstStyle/>
          <a:p>
            <a:pPr marL="0" indent="0" algn="l">
              <a:lnSpc>
                <a:spcPts val="3340"/>
              </a:lnSpc>
              <a:buNone/>
            </a:pPr>
            <a:r>
              <a:rPr lang="en-US" sz="223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User Reviews on Sustainability</a:t>
            </a:r>
            <a:endParaRPr lang="en-US" sz="2230" dirty="0"/>
          </a:p>
        </p:txBody>
      </p:sp>
      <p:sp>
        <p:nvSpPr>
          <p:cNvPr id="12" name="Text 6"/>
          <p:cNvSpPr/>
          <p:nvPr/>
        </p:nvSpPr>
        <p:spPr>
          <a:xfrm>
            <a:off x="9720072" y="5166360"/>
            <a:ext cx="4123944" cy="1362456"/>
          </a:xfrm>
          <a:prstGeom prst="rect">
            <a:avLst/>
          </a:prstGeom>
          <a:noFill/>
          <a:ln/>
        </p:spPr>
        <p:txBody>
          <a:bodyPr wrap="square" lIns="0" tIns="0" rIns="0" bIns="0" rtlCol="0" anchor="ctr"/>
          <a:lstStyle/>
          <a:p>
            <a:pPr marL="0" indent="0" algn="l">
              <a:lnSpc>
                <a:spcPts val="2670"/>
              </a:lnSpc>
              <a:buNone/>
            </a:pPr>
            <a:r>
              <a:rPr lang="en-US" sz="178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Enabling customers to leave reviews specifically addressing sustainability will encourage dialogue and shared experiences among users.</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10912" y="2231136"/>
            <a:ext cx="4626864" cy="4626864"/>
          </a:xfrm>
          <a:prstGeom prst="rect">
            <a:avLst/>
          </a:prstGeom>
        </p:spPr>
      </p:pic>
      <p:pic>
        <p:nvPicPr>
          <p:cNvPr id="4" name="Image 2" descr="preencoded.png"/>
          <p:cNvPicPr>
            <a:picLocks noChangeAspect="1"/>
          </p:cNvPicPr>
          <p:nvPr/>
        </p:nvPicPr>
        <p:blipFill>
          <a:blip r:embed="rId5"/>
          <a:stretch>
            <a:fillRect/>
          </a:stretch>
        </p:blipFill>
        <p:spPr>
          <a:xfrm>
            <a:off x="5010912" y="2231136"/>
            <a:ext cx="4626864" cy="4626864"/>
          </a:xfrm>
          <a:prstGeom prst="rect">
            <a:avLst/>
          </a:prstGeom>
        </p:spPr>
      </p:pic>
      <p:pic>
        <p:nvPicPr>
          <p:cNvPr id="5" name="Image 3" descr="preencoded.png"/>
          <p:cNvPicPr>
            <a:picLocks noChangeAspect="1"/>
          </p:cNvPicPr>
          <p:nvPr/>
        </p:nvPicPr>
        <p:blipFill>
          <a:blip r:embed="rId6"/>
          <a:stretch>
            <a:fillRect/>
          </a:stretch>
        </p:blipFill>
        <p:spPr>
          <a:xfrm>
            <a:off x="5010912" y="2231136"/>
            <a:ext cx="4626864" cy="4626864"/>
          </a:xfrm>
          <a:prstGeom prst="rect">
            <a:avLst/>
          </a:prstGeom>
        </p:spPr>
      </p:pic>
      <p:sp>
        <p:nvSpPr>
          <p:cNvPr id="6" name="Text 0"/>
          <p:cNvSpPr/>
          <p:nvPr/>
        </p:nvSpPr>
        <p:spPr>
          <a:xfrm>
            <a:off x="795528" y="1024128"/>
            <a:ext cx="13048488" cy="612648"/>
          </a:xfrm>
          <a:prstGeom prst="rect">
            <a:avLst/>
          </a:prstGeom>
          <a:noFill/>
          <a:ln/>
        </p:spPr>
        <p:txBody>
          <a:bodyPr wrap="none" lIns="0" tIns="0" rIns="0" bIns="0" rtlCol="0" anchor="ctr"/>
          <a:lstStyle/>
          <a:p>
            <a:pPr marL="0" indent="0" algn="l">
              <a:lnSpc>
                <a:spcPts val="4820"/>
              </a:lnSpc>
              <a:buNone/>
            </a:pPr>
            <a:r>
              <a:rPr lang="en-US" sz="321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Implementation Strategies</a:t>
            </a:r>
            <a:endParaRPr lang="en-US" sz="3210" dirty="0"/>
          </a:p>
        </p:txBody>
      </p:sp>
      <p:sp>
        <p:nvSpPr>
          <p:cNvPr id="7" name="Text 1"/>
          <p:cNvSpPr/>
          <p:nvPr/>
        </p:nvSpPr>
        <p:spPr>
          <a:xfrm>
            <a:off x="896112" y="3429000"/>
            <a:ext cx="3401568" cy="768096"/>
          </a:xfrm>
          <a:prstGeom prst="rect">
            <a:avLst/>
          </a:prstGeom>
          <a:noFill/>
          <a:ln/>
        </p:spPr>
        <p:txBody>
          <a:bodyPr wrap="square" lIns="0" tIns="0" rIns="0" bIns="0" rtlCol="0" anchor="ctr"/>
          <a:lstStyle/>
          <a:p>
            <a:pPr marL="0" indent="0" algn="r">
              <a:lnSpc>
                <a:spcPts val="3010"/>
              </a:lnSpc>
              <a:buNone/>
            </a:pPr>
            <a:r>
              <a:rPr lang="en-US" sz="20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Partnerships with Eco-Certifying Organizations</a:t>
            </a:r>
            <a:endParaRPr lang="en-US" sz="2000" dirty="0"/>
          </a:p>
        </p:txBody>
      </p:sp>
      <p:sp>
        <p:nvSpPr>
          <p:cNvPr id="8" name="Text 2"/>
          <p:cNvSpPr/>
          <p:nvPr/>
        </p:nvSpPr>
        <p:spPr>
          <a:xfrm>
            <a:off x="896112" y="4425696"/>
            <a:ext cx="3401568" cy="1225296"/>
          </a:xfrm>
          <a:prstGeom prst="rect">
            <a:avLst/>
          </a:prstGeom>
          <a:noFill/>
          <a:ln/>
        </p:spPr>
        <p:txBody>
          <a:bodyPr wrap="square" lIns="0" tIns="0" rIns="0" bIns="0" rtlCol="0" anchor="ctr"/>
          <a:lstStyle/>
          <a:p>
            <a:pPr marL="0" indent="0" algn="r">
              <a:lnSpc>
                <a:spcPts val="2410"/>
              </a:lnSpc>
              <a:buNone/>
            </a:pPr>
            <a:r>
              <a:rPr lang="en-US" sz="16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Collaborating with established certifiers can enhance trust and authority in sustainability claims made by products.</a:t>
            </a:r>
            <a:endParaRPr lang="en-US" sz="1600" dirty="0"/>
          </a:p>
        </p:txBody>
      </p:sp>
      <p:sp>
        <p:nvSpPr>
          <p:cNvPr id="9" name="Text 3"/>
          <p:cNvSpPr/>
          <p:nvPr/>
        </p:nvSpPr>
        <p:spPr>
          <a:xfrm>
            <a:off x="5650992" y="4050792"/>
            <a:ext cx="164592" cy="420624"/>
          </a:xfrm>
          <a:prstGeom prst="rect">
            <a:avLst/>
          </a:prstGeom>
          <a:noFill/>
          <a:ln/>
        </p:spPr>
        <p:txBody>
          <a:bodyPr wrap="none" lIns="0" tIns="0" rIns="0" bIns="0" rtlCol="0" anchor="ctr"/>
          <a:lstStyle/>
          <a:p>
            <a:pPr marL="0" indent="0" algn="l">
              <a:lnSpc>
                <a:spcPts val="2410"/>
              </a:lnSpc>
              <a:buNone/>
            </a:pPr>
            <a:r>
              <a:rPr lang="en-US" sz="200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2000" dirty="0"/>
          </a:p>
        </p:txBody>
      </p:sp>
      <p:sp>
        <p:nvSpPr>
          <p:cNvPr id="10" name="Text 4"/>
          <p:cNvSpPr/>
          <p:nvPr/>
        </p:nvSpPr>
        <p:spPr>
          <a:xfrm>
            <a:off x="8275320" y="3090672"/>
            <a:ext cx="164592" cy="420624"/>
          </a:xfrm>
          <a:prstGeom prst="rect">
            <a:avLst/>
          </a:prstGeom>
          <a:noFill/>
          <a:ln/>
        </p:spPr>
        <p:txBody>
          <a:bodyPr wrap="none" lIns="0" tIns="0" rIns="0" bIns="0" rtlCol="0" anchor="ctr"/>
          <a:lstStyle/>
          <a:p>
            <a:pPr marL="0" indent="0" algn="l">
              <a:lnSpc>
                <a:spcPts val="2410"/>
              </a:lnSpc>
              <a:buNone/>
            </a:pPr>
            <a:r>
              <a:rPr lang="en-US" sz="200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2000" dirty="0"/>
          </a:p>
        </p:txBody>
      </p:sp>
      <p:sp>
        <p:nvSpPr>
          <p:cNvPr id="11" name="Text 5"/>
          <p:cNvSpPr/>
          <p:nvPr/>
        </p:nvSpPr>
        <p:spPr>
          <a:xfrm>
            <a:off x="7799832" y="5852160"/>
            <a:ext cx="164592" cy="420624"/>
          </a:xfrm>
          <a:prstGeom prst="rect">
            <a:avLst/>
          </a:prstGeom>
          <a:noFill/>
          <a:ln/>
        </p:spPr>
        <p:txBody>
          <a:bodyPr wrap="none" lIns="0" tIns="0" rIns="0" bIns="0" rtlCol="0" anchor="ctr"/>
          <a:lstStyle/>
          <a:p>
            <a:pPr marL="0" indent="0" algn="l">
              <a:lnSpc>
                <a:spcPts val="2410"/>
              </a:lnSpc>
              <a:buNone/>
            </a:pPr>
            <a:r>
              <a:rPr lang="en-US" sz="200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2000" dirty="0"/>
          </a:p>
        </p:txBody>
      </p:sp>
      <p:sp>
        <p:nvSpPr>
          <p:cNvPr id="12" name="Text 6"/>
          <p:cNvSpPr/>
          <p:nvPr/>
        </p:nvSpPr>
        <p:spPr>
          <a:xfrm>
            <a:off x="9939528" y="2093976"/>
            <a:ext cx="3803904" cy="1152144"/>
          </a:xfrm>
          <a:prstGeom prst="rect">
            <a:avLst/>
          </a:prstGeom>
          <a:noFill/>
          <a:ln/>
        </p:spPr>
        <p:txBody>
          <a:bodyPr wrap="square" lIns="0" tIns="0" rIns="0" bIns="0" rtlCol="0" anchor="ctr"/>
          <a:lstStyle/>
          <a:p>
            <a:pPr marL="0" indent="0" algn="l">
              <a:lnSpc>
                <a:spcPts val="3010"/>
              </a:lnSpc>
              <a:buNone/>
            </a:pPr>
            <a:r>
              <a:rPr lang="en-US" sz="20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Data Analytics for Personalized Recommendations</a:t>
            </a:r>
            <a:endParaRPr lang="en-US" sz="2000" dirty="0"/>
          </a:p>
        </p:txBody>
      </p:sp>
      <p:sp>
        <p:nvSpPr>
          <p:cNvPr id="13" name="Text 7"/>
          <p:cNvSpPr/>
          <p:nvPr/>
        </p:nvSpPr>
        <p:spPr>
          <a:xfrm>
            <a:off x="9939528" y="3465576"/>
            <a:ext cx="3803904" cy="1225296"/>
          </a:xfrm>
          <a:prstGeom prst="rect">
            <a:avLst/>
          </a:prstGeom>
          <a:noFill/>
          <a:ln/>
        </p:spPr>
        <p:txBody>
          <a:bodyPr wrap="square" lIns="0" tIns="0" rIns="0" bIns="0" rtlCol="0" anchor="ctr"/>
          <a:lstStyle/>
          <a:p>
            <a:pPr marL="0" indent="0" algn="l">
              <a:lnSpc>
                <a:spcPts val="2410"/>
              </a:lnSpc>
              <a:buNone/>
            </a:pPr>
            <a:r>
              <a:rPr lang="en-US" sz="16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Utilizing AI and machine learning can help recommend products aligned with users' sustainability preferences and past purchases.</a:t>
            </a:r>
            <a:endParaRPr lang="en-US" sz="1600" dirty="0"/>
          </a:p>
        </p:txBody>
      </p:sp>
      <p:sp>
        <p:nvSpPr>
          <p:cNvPr id="14" name="Text 8"/>
          <p:cNvSpPr/>
          <p:nvPr/>
        </p:nvSpPr>
        <p:spPr>
          <a:xfrm>
            <a:off x="9939528" y="5458968"/>
            <a:ext cx="3803904" cy="384048"/>
          </a:xfrm>
          <a:prstGeom prst="rect">
            <a:avLst/>
          </a:prstGeom>
          <a:noFill/>
          <a:ln/>
        </p:spPr>
        <p:txBody>
          <a:bodyPr wrap="none" lIns="0" tIns="0" rIns="0" bIns="0" rtlCol="0" anchor="ctr"/>
          <a:lstStyle/>
          <a:p>
            <a:pPr marL="0" indent="0" algn="l">
              <a:lnSpc>
                <a:spcPts val="3010"/>
              </a:lnSpc>
              <a:buNone/>
            </a:pPr>
            <a:r>
              <a:rPr lang="en-US" sz="20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Educational Content</a:t>
            </a:r>
            <a:endParaRPr lang="en-US" sz="2000" dirty="0"/>
          </a:p>
        </p:txBody>
      </p:sp>
      <p:sp>
        <p:nvSpPr>
          <p:cNvPr id="15" name="Text 9"/>
          <p:cNvSpPr/>
          <p:nvPr/>
        </p:nvSpPr>
        <p:spPr>
          <a:xfrm>
            <a:off x="9939528" y="6071616"/>
            <a:ext cx="3803904" cy="923544"/>
          </a:xfrm>
          <a:prstGeom prst="rect">
            <a:avLst/>
          </a:prstGeom>
          <a:noFill/>
          <a:ln/>
        </p:spPr>
        <p:txBody>
          <a:bodyPr wrap="square" lIns="0" tIns="0" rIns="0" bIns="0" rtlCol="0" anchor="ctr"/>
          <a:lstStyle/>
          <a:p>
            <a:pPr marL="0" indent="0" algn="l">
              <a:lnSpc>
                <a:spcPts val="2410"/>
              </a:lnSpc>
              <a:buNone/>
            </a:pPr>
            <a:r>
              <a:rPr lang="en-US" sz="160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Providing resources and information on sustainability issues empowers customers to make better decisions.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38544" y="1691640"/>
            <a:ext cx="7223760" cy="1755648"/>
          </a:xfrm>
          <a:prstGeom prst="rect">
            <a:avLst/>
          </a:prstGeom>
        </p:spPr>
      </p:pic>
      <p:pic>
        <p:nvPicPr>
          <p:cNvPr id="5" name="Image 3" descr="preencoded.png"/>
          <p:cNvPicPr>
            <a:picLocks noChangeAspect="1"/>
          </p:cNvPicPr>
          <p:nvPr/>
        </p:nvPicPr>
        <p:blipFill>
          <a:blip r:embed="rId5"/>
          <a:stretch>
            <a:fillRect/>
          </a:stretch>
        </p:blipFill>
        <p:spPr>
          <a:xfrm>
            <a:off x="6638544" y="3575304"/>
            <a:ext cx="7223760" cy="1755648"/>
          </a:xfrm>
          <a:prstGeom prst="rect">
            <a:avLst/>
          </a:prstGeom>
        </p:spPr>
      </p:pic>
      <p:pic>
        <p:nvPicPr>
          <p:cNvPr id="6" name="Image 4" descr="preencoded.png"/>
          <p:cNvPicPr>
            <a:picLocks noChangeAspect="1"/>
          </p:cNvPicPr>
          <p:nvPr/>
        </p:nvPicPr>
        <p:blipFill>
          <a:blip r:embed="rId5"/>
          <a:stretch>
            <a:fillRect/>
          </a:stretch>
        </p:blipFill>
        <p:spPr>
          <a:xfrm>
            <a:off x="6638544" y="5449824"/>
            <a:ext cx="7223760" cy="1755648"/>
          </a:xfrm>
          <a:prstGeom prst="rect">
            <a:avLst/>
          </a:prstGeom>
        </p:spPr>
      </p:pic>
      <p:pic>
        <p:nvPicPr>
          <p:cNvPr id="7" name="Image 5" descr="preencoded.png"/>
          <p:cNvPicPr>
            <a:picLocks noChangeAspect="1"/>
          </p:cNvPicPr>
          <p:nvPr/>
        </p:nvPicPr>
        <p:blipFill>
          <a:blip r:embed="rId6"/>
          <a:stretch>
            <a:fillRect/>
          </a:stretch>
        </p:blipFill>
        <p:spPr>
          <a:xfrm>
            <a:off x="6665976" y="2176272"/>
            <a:ext cx="7168896" cy="1234440"/>
          </a:xfrm>
          <a:prstGeom prst="rect">
            <a:avLst/>
          </a:prstGeom>
        </p:spPr>
      </p:pic>
      <p:pic>
        <p:nvPicPr>
          <p:cNvPr id="8" name="Image 6" descr="preencoded.png"/>
          <p:cNvPicPr>
            <a:picLocks noChangeAspect="1"/>
          </p:cNvPicPr>
          <p:nvPr/>
        </p:nvPicPr>
        <p:blipFill>
          <a:blip r:embed="rId6"/>
          <a:stretch>
            <a:fillRect/>
          </a:stretch>
        </p:blipFill>
        <p:spPr>
          <a:xfrm>
            <a:off x="6665976" y="4059936"/>
            <a:ext cx="7168896" cy="1234440"/>
          </a:xfrm>
          <a:prstGeom prst="rect">
            <a:avLst/>
          </a:prstGeom>
        </p:spPr>
      </p:pic>
      <p:pic>
        <p:nvPicPr>
          <p:cNvPr id="9" name="Image 7" descr="preencoded.png"/>
          <p:cNvPicPr>
            <a:picLocks noChangeAspect="1"/>
          </p:cNvPicPr>
          <p:nvPr/>
        </p:nvPicPr>
        <p:blipFill>
          <a:blip r:embed="rId6"/>
          <a:stretch>
            <a:fillRect/>
          </a:stretch>
        </p:blipFill>
        <p:spPr>
          <a:xfrm>
            <a:off x="6665976" y="5934456"/>
            <a:ext cx="7168896" cy="1234440"/>
          </a:xfrm>
          <a:prstGeom prst="rect">
            <a:avLst/>
          </a:prstGeom>
        </p:spPr>
      </p:pic>
      <p:pic>
        <p:nvPicPr>
          <p:cNvPr id="10" name="Image 8" descr="preencoded.png"/>
          <p:cNvPicPr>
            <a:picLocks noChangeAspect="1"/>
          </p:cNvPicPr>
          <p:nvPr/>
        </p:nvPicPr>
        <p:blipFill>
          <a:blip r:embed="rId7"/>
          <a:stretch>
            <a:fillRect/>
          </a:stretch>
        </p:blipFill>
        <p:spPr>
          <a:xfrm>
            <a:off x="6656832" y="1700784"/>
            <a:ext cx="7187184" cy="484632"/>
          </a:xfrm>
          <a:prstGeom prst="rect">
            <a:avLst/>
          </a:prstGeom>
        </p:spPr>
      </p:pic>
      <p:pic>
        <p:nvPicPr>
          <p:cNvPr id="11" name="Image 9" descr="preencoded.png"/>
          <p:cNvPicPr>
            <a:picLocks noChangeAspect="1"/>
          </p:cNvPicPr>
          <p:nvPr/>
        </p:nvPicPr>
        <p:blipFill>
          <a:blip r:embed="rId7"/>
          <a:stretch>
            <a:fillRect/>
          </a:stretch>
        </p:blipFill>
        <p:spPr>
          <a:xfrm>
            <a:off x="6656832" y="3584448"/>
            <a:ext cx="7187184" cy="484632"/>
          </a:xfrm>
          <a:prstGeom prst="rect">
            <a:avLst/>
          </a:prstGeom>
        </p:spPr>
      </p:pic>
      <p:pic>
        <p:nvPicPr>
          <p:cNvPr id="12" name="Image 10" descr="preencoded.png"/>
          <p:cNvPicPr>
            <a:picLocks noChangeAspect="1"/>
          </p:cNvPicPr>
          <p:nvPr/>
        </p:nvPicPr>
        <p:blipFill>
          <a:blip r:embed="rId7"/>
          <a:stretch>
            <a:fillRect/>
          </a:stretch>
        </p:blipFill>
        <p:spPr>
          <a:xfrm>
            <a:off x="6656832" y="5458968"/>
            <a:ext cx="7187184" cy="484632"/>
          </a:xfrm>
          <a:prstGeom prst="rect">
            <a:avLst/>
          </a:prstGeom>
        </p:spPr>
      </p:pic>
      <p:sp>
        <p:nvSpPr>
          <p:cNvPr id="13" name="Text 0"/>
          <p:cNvSpPr/>
          <p:nvPr/>
        </p:nvSpPr>
        <p:spPr>
          <a:xfrm>
            <a:off x="6647688" y="1051560"/>
            <a:ext cx="7196328" cy="484632"/>
          </a:xfrm>
          <a:prstGeom prst="rect">
            <a:avLst/>
          </a:prstGeom>
          <a:noFill/>
          <a:ln/>
        </p:spPr>
        <p:txBody>
          <a:bodyPr wrap="none" lIns="0" tIns="0" rIns="0" bIns="0" rtlCol="0" anchor="ctr"/>
          <a:lstStyle/>
          <a:p>
            <a:pPr marL="0" indent="0" algn="l">
              <a:lnSpc>
                <a:spcPts val="3750"/>
              </a:lnSpc>
              <a:buNone/>
            </a:pPr>
            <a:r>
              <a:rPr lang="en-US" sz="250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Measuring Success</a:t>
            </a:r>
            <a:endParaRPr lang="en-US" sz="2500" dirty="0"/>
          </a:p>
        </p:txBody>
      </p:sp>
      <p:sp>
        <p:nvSpPr>
          <p:cNvPr id="14" name="Text 1"/>
          <p:cNvSpPr/>
          <p:nvPr/>
        </p:nvSpPr>
        <p:spPr>
          <a:xfrm>
            <a:off x="6821424" y="2340864"/>
            <a:ext cx="6848856"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User Engagement Metrics</a:t>
            </a:r>
            <a:endParaRPr lang="en-US" sz="1560" dirty="0"/>
          </a:p>
        </p:txBody>
      </p:sp>
      <p:sp>
        <p:nvSpPr>
          <p:cNvPr id="15" name="Text 2"/>
          <p:cNvSpPr/>
          <p:nvPr/>
        </p:nvSpPr>
        <p:spPr>
          <a:xfrm>
            <a:off x="6821424" y="2779776"/>
            <a:ext cx="6848856" cy="484632"/>
          </a:xfrm>
          <a:prstGeom prst="rect">
            <a:avLst/>
          </a:prstGeom>
          <a:noFill/>
          <a:ln/>
        </p:spPr>
        <p:txBody>
          <a:bodyPr wrap="squar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Tracking metrics such as time spent on sustainability sections and user interaction rates can gauge the effectiveness of the eco-conscious features.</a:t>
            </a:r>
            <a:endParaRPr lang="en-US" sz="1250" dirty="0"/>
          </a:p>
        </p:txBody>
      </p:sp>
      <p:sp>
        <p:nvSpPr>
          <p:cNvPr id="16" name="Text 3"/>
          <p:cNvSpPr/>
          <p:nvPr/>
        </p:nvSpPr>
        <p:spPr>
          <a:xfrm>
            <a:off x="6821424" y="4215384"/>
            <a:ext cx="6848856"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Sales Data Analysis</a:t>
            </a:r>
            <a:endParaRPr lang="en-US" sz="1560" dirty="0"/>
          </a:p>
        </p:txBody>
      </p:sp>
      <p:sp>
        <p:nvSpPr>
          <p:cNvPr id="17" name="Text 4"/>
          <p:cNvSpPr/>
          <p:nvPr/>
        </p:nvSpPr>
        <p:spPr>
          <a:xfrm>
            <a:off x="6821424" y="4654296"/>
            <a:ext cx="6848856" cy="484632"/>
          </a:xfrm>
          <a:prstGeom prst="rect">
            <a:avLst/>
          </a:prstGeom>
          <a:noFill/>
          <a:ln/>
        </p:spPr>
        <p:txBody>
          <a:bodyPr wrap="squar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Evaluating changes in sales of sustainable products over time can help assess the impact of the new interface design on purchasing behavior.</a:t>
            </a:r>
            <a:endParaRPr lang="en-US" sz="1250" dirty="0"/>
          </a:p>
        </p:txBody>
      </p:sp>
      <p:sp>
        <p:nvSpPr>
          <p:cNvPr id="18" name="Text 5"/>
          <p:cNvSpPr/>
          <p:nvPr/>
        </p:nvSpPr>
        <p:spPr>
          <a:xfrm>
            <a:off x="6821424" y="6099048"/>
            <a:ext cx="6848856"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Customer Feedback Loop</a:t>
            </a:r>
            <a:endParaRPr lang="en-US" sz="1560" dirty="0"/>
          </a:p>
        </p:txBody>
      </p:sp>
      <p:sp>
        <p:nvSpPr>
          <p:cNvPr id="19" name="Text 6"/>
          <p:cNvSpPr/>
          <p:nvPr/>
        </p:nvSpPr>
        <p:spPr>
          <a:xfrm>
            <a:off x="6821424" y="6537960"/>
            <a:ext cx="6848856" cy="484632"/>
          </a:xfrm>
          <a:prstGeom prst="rect">
            <a:avLst/>
          </a:prstGeom>
          <a:noFill/>
          <a:ln/>
        </p:spPr>
        <p:txBody>
          <a:bodyPr wrap="squar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Creating channels for ongoing customer feedback will help continuously improve the interface based on user experiences and suggestions.</a:t>
            </a:r>
            <a:endParaRPr lang="en-US" sz="1250" dirty="0"/>
          </a:p>
        </p:txBody>
      </p:sp>
      <p:sp>
        <p:nvSpPr>
          <p:cNvPr id="20" name="Text 7"/>
          <p:cNvSpPr/>
          <p:nvPr/>
        </p:nvSpPr>
        <p:spPr>
          <a:xfrm>
            <a:off x="10177272" y="1737360"/>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1870" dirty="0"/>
          </a:p>
        </p:txBody>
      </p:sp>
      <p:sp>
        <p:nvSpPr>
          <p:cNvPr id="21" name="Text 8"/>
          <p:cNvSpPr/>
          <p:nvPr/>
        </p:nvSpPr>
        <p:spPr>
          <a:xfrm>
            <a:off x="10177272" y="3621024"/>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1870" dirty="0"/>
          </a:p>
        </p:txBody>
      </p:sp>
      <p:sp>
        <p:nvSpPr>
          <p:cNvPr id="22" name="Text 9"/>
          <p:cNvSpPr/>
          <p:nvPr/>
        </p:nvSpPr>
        <p:spPr>
          <a:xfrm>
            <a:off x="10177272" y="5495544"/>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187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86384" y="1810512"/>
            <a:ext cx="8101584" cy="1755648"/>
          </a:xfrm>
          <a:prstGeom prst="rect">
            <a:avLst/>
          </a:prstGeom>
        </p:spPr>
      </p:pic>
      <p:pic>
        <p:nvPicPr>
          <p:cNvPr id="5" name="Image 3" descr="preencoded.png"/>
          <p:cNvPicPr>
            <a:picLocks noChangeAspect="1"/>
          </p:cNvPicPr>
          <p:nvPr/>
        </p:nvPicPr>
        <p:blipFill>
          <a:blip r:embed="rId5"/>
          <a:stretch>
            <a:fillRect/>
          </a:stretch>
        </p:blipFill>
        <p:spPr>
          <a:xfrm>
            <a:off x="786384" y="3694176"/>
            <a:ext cx="8101584" cy="1755648"/>
          </a:xfrm>
          <a:prstGeom prst="rect">
            <a:avLst/>
          </a:prstGeom>
        </p:spPr>
      </p:pic>
      <p:pic>
        <p:nvPicPr>
          <p:cNvPr id="6" name="Image 4" descr="preencoded.png"/>
          <p:cNvPicPr>
            <a:picLocks noChangeAspect="1"/>
          </p:cNvPicPr>
          <p:nvPr/>
        </p:nvPicPr>
        <p:blipFill>
          <a:blip r:embed="rId6"/>
          <a:stretch>
            <a:fillRect/>
          </a:stretch>
        </p:blipFill>
        <p:spPr>
          <a:xfrm>
            <a:off x="786384" y="5568696"/>
            <a:ext cx="8101584" cy="1517904"/>
          </a:xfrm>
          <a:prstGeom prst="rect">
            <a:avLst/>
          </a:prstGeom>
        </p:spPr>
      </p:pic>
      <p:pic>
        <p:nvPicPr>
          <p:cNvPr id="7" name="Image 5" descr="preencoded.png"/>
          <p:cNvPicPr>
            <a:picLocks noChangeAspect="1"/>
          </p:cNvPicPr>
          <p:nvPr/>
        </p:nvPicPr>
        <p:blipFill>
          <a:blip r:embed="rId7"/>
          <a:stretch>
            <a:fillRect/>
          </a:stretch>
        </p:blipFill>
        <p:spPr>
          <a:xfrm>
            <a:off x="813816" y="2295144"/>
            <a:ext cx="8046720" cy="1234440"/>
          </a:xfrm>
          <a:prstGeom prst="rect">
            <a:avLst/>
          </a:prstGeom>
        </p:spPr>
      </p:pic>
      <p:pic>
        <p:nvPicPr>
          <p:cNvPr id="8" name="Image 6" descr="preencoded.png"/>
          <p:cNvPicPr>
            <a:picLocks noChangeAspect="1"/>
          </p:cNvPicPr>
          <p:nvPr/>
        </p:nvPicPr>
        <p:blipFill>
          <a:blip r:embed="rId7"/>
          <a:stretch>
            <a:fillRect/>
          </a:stretch>
        </p:blipFill>
        <p:spPr>
          <a:xfrm>
            <a:off x="813816" y="4178808"/>
            <a:ext cx="8046720" cy="1234440"/>
          </a:xfrm>
          <a:prstGeom prst="rect">
            <a:avLst/>
          </a:prstGeom>
        </p:spPr>
      </p:pic>
      <p:pic>
        <p:nvPicPr>
          <p:cNvPr id="9" name="Image 7" descr="preencoded.png"/>
          <p:cNvPicPr>
            <a:picLocks noChangeAspect="1"/>
          </p:cNvPicPr>
          <p:nvPr/>
        </p:nvPicPr>
        <p:blipFill>
          <a:blip r:embed="rId8"/>
          <a:stretch>
            <a:fillRect/>
          </a:stretch>
        </p:blipFill>
        <p:spPr>
          <a:xfrm>
            <a:off x="813816" y="6053328"/>
            <a:ext cx="8046720" cy="996696"/>
          </a:xfrm>
          <a:prstGeom prst="rect">
            <a:avLst/>
          </a:prstGeom>
        </p:spPr>
      </p:pic>
      <p:pic>
        <p:nvPicPr>
          <p:cNvPr id="10" name="Image 8" descr="preencoded.png"/>
          <p:cNvPicPr>
            <a:picLocks noChangeAspect="1"/>
          </p:cNvPicPr>
          <p:nvPr/>
        </p:nvPicPr>
        <p:blipFill>
          <a:blip r:embed="rId9"/>
          <a:stretch>
            <a:fillRect/>
          </a:stretch>
        </p:blipFill>
        <p:spPr>
          <a:xfrm>
            <a:off x="804672" y="1819656"/>
            <a:ext cx="8065008" cy="484632"/>
          </a:xfrm>
          <a:prstGeom prst="rect">
            <a:avLst/>
          </a:prstGeom>
        </p:spPr>
      </p:pic>
      <p:pic>
        <p:nvPicPr>
          <p:cNvPr id="11" name="Image 9" descr="preencoded.png"/>
          <p:cNvPicPr>
            <a:picLocks noChangeAspect="1"/>
          </p:cNvPicPr>
          <p:nvPr/>
        </p:nvPicPr>
        <p:blipFill>
          <a:blip r:embed="rId9"/>
          <a:stretch>
            <a:fillRect/>
          </a:stretch>
        </p:blipFill>
        <p:spPr>
          <a:xfrm>
            <a:off x="804672" y="3703320"/>
            <a:ext cx="8065008" cy="484632"/>
          </a:xfrm>
          <a:prstGeom prst="rect">
            <a:avLst/>
          </a:prstGeom>
        </p:spPr>
      </p:pic>
      <p:pic>
        <p:nvPicPr>
          <p:cNvPr id="12" name="Image 10" descr="preencoded.png"/>
          <p:cNvPicPr>
            <a:picLocks noChangeAspect="1"/>
          </p:cNvPicPr>
          <p:nvPr/>
        </p:nvPicPr>
        <p:blipFill>
          <a:blip r:embed="rId9"/>
          <a:stretch>
            <a:fillRect/>
          </a:stretch>
        </p:blipFill>
        <p:spPr>
          <a:xfrm>
            <a:off x="804672" y="5577840"/>
            <a:ext cx="8065008" cy="484632"/>
          </a:xfrm>
          <a:prstGeom prst="rect">
            <a:avLst/>
          </a:prstGeom>
        </p:spPr>
      </p:pic>
      <p:sp>
        <p:nvSpPr>
          <p:cNvPr id="13" name="Text 0"/>
          <p:cNvSpPr/>
          <p:nvPr/>
        </p:nvSpPr>
        <p:spPr>
          <a:xfrm>
            <a:off x="795528" y="1170432"/>
            <a:ext cx="8074152" cy="484632"/>
          </a:xfrm>
          <a:prstGeom prst="rect">
            <a:avLst/>
          </a:prstGeom>
          <a:noFill/>
          <a:ln/>
        </p:spPr>
        <p:txBody>
          <a:bodyPr wrap="none" lIns="0" tIns="0" rIns="0" bIns="0" rtlCol="0" anchor="ctr"/>
          <a:lstStyle/>
          <a:p>
            <a:pPr marL="0" indent="0" algn="l">
              <a:lnSpc>
                <a:spcPts val="3750"/>
              </a:lnSpc>
              <a:buNone/>
            </a:pPr>
            <a:r>
              <a:rPr lang="en-US" sz="2500" dirty="0">
                <a:solidFill>
                  <a:srgbClr val="245820"/>
                </a:solidFill>
                <a:latin typeface="澳声通拼音文楷-ToneOZ-Pinyin-WenKai-Regular" pitchFamily="34" charset="0"/>
                <a:ea typeface="澳声通拼音文楷-ToneOZ-Pinyin-WenKai-Regular" pitchFamily="34" charset="-122"/>
                <a:cs typeface="澳声通拼音文楷-ToneOZ-Pinyin-WenKai-Regular" pitchFamily="34" charset="-120"/>
              </a:rPr>
              <a:t>Future Trends in Eco-Conscious Shopping</a:t>
            </a:r>
            <a:endParaRPr lang="en-US" sz="2500" dirty="0"/>
          </a:p>
        </p:txBody>
      </p:sp>
      <p:sp>
        <p:nvSpPr>
          <p:cNvPr id="14" name="Text 1"/>
          <p:cNvSpPr/>
          <p:nvPr/>
        </p:nvSpPr>
        <p:spPr>
          <a:xfrm>
            <a:off x="969264" y="2459736"/>
            <a:ext cx="7726680"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Increase in Eco-Friendly Products</a:t>
            </a:r>
            <a:endParaRPr lang="en-US" sz="1560" dirty="0"/>
          </a:p>
        </p:txBody>
      </p:sp>
      <p:sp>
        <p:nvSpPr>
          <p:cNvPr id="15" name="Text 2"/>
          <p:cNvSpPr/>
          <p:nvPr/>
        </p:nvSpPr>
        <p:spPr>
          <a:xfrm>
            <a:off x="969264" y="2898648"/>
            <a:ext cx="7726680" cy="484632"/>
          </a:xfrm>
          <a:prstGeom prst="rect">
            <a:avLst/>
          </a:prstGeom>
          <a:noFill/>
          <a:ln/>
        </p:spPr>
        <p:txBody>
          <a:bodyPr wrap="squar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More brands will likely invest in sustainable practices, leading to an increased variety of eco-friendly products available online.</a:t>
            </a:r>
            <a:endParaRPr lang="en-US" sz="1250" dirty="0"/>
          </a:p>
        </p:txBody>
      </p:sp>
      <p:sp>
        <p:nvSpPr>
          <p:cNvPr id="16" name="Text 3"/>
          <p:cNvSpPr/>
          <p:nvPr/>
        </p:nvSpPr>
        <p:spPr>
          <a:xfrm>
            <a:off x="969264" y="4334256"/>
            <a:ext cx="7726680"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Enhanced Technology Integration</a:t>
            </a:r>
            <a:endParaRPr lang="en-US" sz="1560" dirty="0"/>
          </a:p>
        </p:txBody>
      </p:sp>
      <p:sp>
        <p:nvSpPr>
          <p:cNvPr id="17" name="Text 4"/>
          <p:cNvSpPr/>
          <p:nvPr/>
        </p:nvSpPr>
        <p:spPr>
          <a:xfrm>
            <a:off x="969264" y="4773168"/>
            <a:ext cx="7726680" cy="484632"/>
          </a:xfrm>
          <a:prstGeom prst="rect">
            <a:avLst/>
          </a:prstGeom>
          <a:noFill/>
          <a:ln/>
        </p:spPr>
        <p:txBody>
          <a:bodyPr wrap="squar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Advancements like blockchain for transparency will enhance consumer trust in product sustainability.</a:t>
            </a:r>
            <a:endParaRPr lang="en-US" sz="1250" dirty="0"/>
          </a:p>
        </p:txBody>
      </p:sp>
      <p:sp>
        <p:nvSpPr>
          <p:cNvPr id="18" name="Text 5"/>
          <p:cNvSpPr/>
          <p:nvPr/>
        </p:nvSpPr>
        <p:spPr>
          <a:xfrm>
            <a:off x="4764024" y="1856232"/>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1</a:t>
            </a:r>
            <a:endParaRPr lang="en-US" sz="1870" dirty="0"/>
          </a:p>
        </p:txBody>
      </p:sp>
      <p:sp>
        <p:nvSpPr>
          <p:cNvPr id="19" name="Text 6"/>
          <p:cNvSpPr/>
          <p:nvPr/>
        </p:nvSpPr>
        <p:spPr>
          <a:xfrm>
            <a:off x="4764024" y="3739896"/>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2</a:t>
            </a:r>
            <a:endParaRPr lang="en-US" sz="1870" dirty="0"/>
          </a:p>
        </p:txBody>
      </p:sp>
      <p:sp>
        <p:nvSpPr>
          <p:cNvPr id="20" name="Text 7"/>
          <p:cNvSpPr/>
          <p:nvPr/>
        </p:nvSpPr>
        <p:spPr>
          <a:xfrm>
            <a:off x="969264" y="6217920"/>
            <a:ext cx="7726680" cy="301752"/>
          </a:xfrm>
          <a:prstGeom prst="rect">
            <a:avLst/>
          </a:prstGeom>
          <a:noFill/>
          <a:ln/>
        </p:spPr>
        <p:txBody>
          <a:bodyPr wrap="none" lIns="0" tIns="0" rIns="0" bIns="0" rtlCol="0" anchor="ctr"/>
          <a:lstStyle/>
          <a:p>
            <a:pPr marL="0" indent="0" algn="l">
              <a:lnSpc>
                <a:spcPts val="2340"/>
              </a:lnSpc>
              <a:buNone/>
            </a:pPr>
            <a:r>
              <a:rPr lang="en-US" sz="156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Rise of Conscious Consumerism</a:t>
            </a:r>
            <a:endParaRPr lang="en-US" sz="1560" dirty="0"/>
          </a:p>
        </p:txBody>
      </p:sp>
      <p:sp>
        <p:nvSpPr>
          <p:cNvPr id="21" name="Text 8"/>
          <p:cNvSpPr/>
          <p:nvPr/>
        </p:nvSpPr>
        <p:spPr>
          <a:xfrm>
            <a:off x="969264" y="6656832"/>
            <a:ext cx="7726680" cy="246888"/>
          </a:xfrm>
          <a:prstGeom prst="rect">
            <a:avLst/>
          </a:prstGeom>
          <a:noFill/>
          <a:ln/>
        </p:spPr>
        <p:txBody>
          <a:bodyPr wrap="none" lIns="0" tIns="0" rIns="0" bIns="0" rtlCol="0" anchor="ctr"/>
          <a:lstStyle/>
          <a:p>
            <a:pPr marL="0" indent="0" algn="l">
              <a:lnSpc>
                <a:spcPts val="1870"/>
              </a:lnSpc>
              <a:buNone/>
            </a:pPr>
            <a:r>
              <a:rPr lang="en-US" sz="1250" dirty="0">
                <a:solidFill>
                  <a:srgbClr val="658965"/>
                </a:solidFill>
                <a:latin typeface="澳声通拼音文楷-ToneOZ-Pinyin-WenKai-Regular" pitchFamily="34" charset="0"/>
                <a:ea typeface="澳声通拼音文楷-ToneOZ-Pinyin-WenKai-Regular" pitchFamily="34" charset="-122"/>
                <a:cs typeface="澳声通拼音文楷-ToneOZ-Pinyin-WenKai-Regular" pitchFamily="34" charset="-120"/>
              </a:rPr>
              <a:t>Responsible consumption will influence how businesses operate and engage with consumers.</a:t>
            </a:r>
            <a:endParaRPr lang="en-US" sz="1250" dirty="0"/>
          </a:p>
        </p:txBody>
      </p:sp>
      <p:sp>
        <p:nvSpPr>
          <p:cNvPr id="22" name="Text 9"/>
          <p:cNvSpPr/>
          <p:nvPr/>
        </p:nvSpPr>
        <p:spPr>
          <a:xfrm>
            <a:off x="4764024" y="5614416"/>
            <a:ext cx="146304" cy="411480"/>
          </a:xfrm>
          <a:prstGeom prst="rect">
            <a:avLst/>
          </a:prstGeom>
          <a:noFill/>
          <a:ln/>
        </p:spPr>
        <p:txBody>
          <a:bodyPr wrap="none" lIns="0" tIns="0" rIns="0" bIns="0" rtlCol="0" anchor="ctr"/>
          <a:lstStyle/>
          <a:p>
            <a:pPr marL="0" indent="0" algn="l">
              <a:lnSpc>
                <a:spcPts val="2250"/>
              </a:lnSpc>
              <a:buNone/>
            </a:pPr>
            <a:r>
              <a:rPr lang="en-US" sz="1870" dirty="0">
                <a:solidFill>
                  <a:srgbClr val="3B3B3B"/>
                </a:solidFill>
                <a:latin typeface="澳声通拼音文楷-ToneOZ-Pinyin-WenKai-Regular" pitchFamily="34" charset="0"/>
                <a:ea typeface="澳声通拼音文楷-ToneOZ-Pinyin-WenKai-Regular" pitchFamily="34" charset="-122"/>
                <a:cs typeface="澳声通拼音文楷-ToneOZ-Pinyin-WenKai-Regular" pitchFamily="34" charset="-120"/>
              </a:rPr>
              <a:t>3</a:t>
            </a:r>
            <a:endParaRPr lang="en-US" sz="187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TotalTime>
  <Words>800</Words>
  <Application>Microsoft Office PowerPoint</Application>
  <PresentationFormat>Custom</PresentationFormat>
  <Paragraphs>118</Paragraphs>
  <Slides>14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Calibri</vt:lpstr>
      <vt:lpstr>Calibri Light</vt:lpstr>
      <vt:lpstr>Times New Roman</vt:lpstr>
      <vt:lpstr>澳声通拼音文楷-ToneOZ-Pinyin-WenKai-Regular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ESSM</cp:lastModifiedBy>
  <cp:revision>3</cp:revision>
  <dcterms:created xsi:type="dcterms:W3CDTF">2025-10-30T09:25:47Z</dcterms:created>
  <dcterms:modified xsi:type="dcterms:W3CDTF">2025-10-30T09:34:07Z</dcterms:modified>
</cp:coreProperties>
</file>